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2"/>
  </p:handoutMasterIdLst>
  <p:sldIdLst>
    <p:sldId id="312" r:id="rId3"/>
    <p:sldId id="314" r:id="rId5"/>
    <p:sldId id="610" r:id="rId6"/>
    <p:sldId id="666" r:id="rId7"/>
    <p:sldId id="788" r:id="rId8"/>
    <p:sldId id="667" r:id="rId9"/>
    <p:sldId id="668" r:id="rId10"/>
    <p:sldId id="690" r:id="rId11"/>
    <p:sldId id="903" r:id="rId12"/>
    <p:sldId id="904" r:id="rId13"/>
    <p:sldId id="905" r:id="rId14"/>
    <p:sldId id="846" r:id="rId15"/>
    <p:sldId id="847" r:id="rId16"/>
    <p:sldId id="906" r:id="rId17"/>
    <p:sldId id="849" r:id="rId18"/>
    <p:sldId id="907" r:id="rId19"/>
    <p:sldId id="909" r:id="rId20"/>
    <p:sldId id="697" r:id="rId21"/>
    <p:sldId id="698" r:id="rId22"/>
    <p:sldId id="691" r:id="rId23"/>
    <p:sldId id="740" r:id="rId24"/>
    <p:sldId id="741" r:id="rId25"/>
    <p:sldId id="692" r:id="rId26"/>
    <p:sldId id="670" r:id="rId27"/>
    <p:sldId id="671" r:id="rId28"/>
    <p:sldId id="672" r:id="rId29"/>
    <p:sldId id="743" r:id="rId30"/>
    <p:sldId id="742" r:id="rId31"/>
    <p:sldId id="673" r:id="rId32"/>
    <p:sldId id="675" r:id="rId33"/>
    <p:sldId id="704" r:id="rId34"/>
    <p:sldId id="705" r:id="rId35"/>
    <p:sldId id="708" r:id="rId36"/>
    <p:sldId id="709" r:id="rId37"/>
    <p:sldId id="745" r:id="rId38"/>
    <p:sldId id="746" r:id="rId39"/>
    <p:sldId id="747" r:id="rId40"/>
    <p:sldId id="744" r:id="rId41"/>
    <p:sldId id="748" r:id="rId42"/>
    <p:sldId id="749" r:id="rId43"/>
    <p:sldId id="750" r:id="rId44"/>
    <p:sldId id="751" r:id="rId45"/>
    <p:sldId id="752" r:id="rId46"/>
    <p:sldId id="754" r:id="rId47"/>
    <p:sldId id="755" r:id="rId48"/>
    <p:sldId id="756" r:id="rId49"/>
    <p:sldId id="757" r:id="rId50"/>
    <p:sldId id="758" r:id="rId51"/>
    <p:sldId id="701" r:id="rId52"/>
    <p:sldId id="712" r:id="rId53"/>
    <p:sldId id="839" r:id="rId54"/>
    <p:sldId id="840" r:id="rId55"/>
    <p:sldId id="841" r:id="rId56"/>
    <p:sldId id="713" r:id="rId57"/>
    <p:sldId id="844" r:id="rId58"/>
    <p:sldId id="838" r:id="rId59"/>
    <p:sldId id="842" r:id="rId60"/>
    <p:sldId id="843" r:id="rId61"/>
    <p:sldId id="911" r:id="rId62"/>
    <p:sldId id="737" r:id="rId63"/>
    <p:sldId id="739" r:id="rId64"/>
    <p:sldId id="781" r:id="rId65"/>
    <p:sldId id="738" r:id="rId66"/>
    <p:sldId id="760" r:id="rId67"/>
    <p:sldId id="759" r:id="rId68"/>
    <p:sldId id="761" r:id="rId69"/>
    <p:sldId id="762" r:id="rId70"/>
    <p:sldId id="763" r:id="rId71"/>
  </p:sldIdLst>
  <p:sldSz cx="12192000" cy="6858000"/>
  <p:notesSz cx="6858000" cy="9144000"/>
  <p:custDataLst>
    <p:tags r:id="rId76"/>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3CB1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73" autoAdjust="0"/>
    <p:restoredTop sz="92061" autoAdjust="0"/>
  </p:normalViewPr>
  <p:slideViewPr>
    <p:cSldViewPr snapToGrid="0">
      <p:cViewPr varScale="1">
        <p:scale>
          <a:sx n="104" d="100"/>
          <a:sy n="104" d="100"/>
        </p:scale>
        <p:origin x="816" y="192"/>
      </p:cViewPr>
      <p:guideLst/>
    </p:cSldViewPr>
  </p:slideViewPr>
  <p:notesTextViewPr>
    <p:cViewPr>
      <p:scale>
        <a:sx n="1" d="1"/>
        <a:sy n="1" d="1"/>
      </p:scale>
      <p:origin x="0" y="0"/>
    </p:cViewPr>
  </p:notesTextViewPr>
  <p:sorterViewPr>
    <p:cViewPr varScale="1">
      <p:scale>
        <a:sx n="100" d="100"/>
        <a:sy n="100" d="100"/>
      </p:scale>
      <p:origin x="0" y="0"/>
    </p:cViewPr>
  </p:sorter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tags" Target="tags/tag1.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handoutMaster" Target="handoutMasters/handoutMaster1.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856674E9-F16F-4376-A392-6094BCA4A48F}"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defRPr>
            </a:lvl1pPr>
          </a:lstStyle>
          <a:p>
            <a:pPr>
              <a:defRPr/>
            </a:pPr>
            <a:fld id="{9B59BFD3-8DE0-446A-8EBA-050224A74845}"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5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94794771-2E61-498A-A6BD-6F19FA32D2BF}"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72799" y="294393"/>
            <a:ext cx="1754647" cy="526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标题占位符 1"/>
          <p:cNvSpPr>
            <a:spLocks noGrp="1"/>
          </p:cNvSpPr>
          <p:nvPr>
            <p:ph type="title"/>
          </p:nvPr>
        </p:nvSpPr>
        <p:spPr bwMode="auto">
          <a:xfrm>
            <a:off x="250371" y="321814"/>
            <a:ext cx="6986452" cy="90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b="1"/>
            </a:lvl1pPr>
          </a:lstStyle>
          <a:p>
            <a:pPr lvl="0"/>
            <a:r>
              <a:rPr lang="zh-CN" altLang="en-US" dirty="0"/>
              <a:t>单击此处编辑母版标题样式</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263434" y="374066"/>
            <a:ext cx="6202680" cy="90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a:defRPr/>
            </a:pPr>
            <a:fld id="{DBBE6C3E-8A22-43C2-824F-CF0FD8C24B7E}" type="datetimeFigureOut">
              <a:rPr lang="zh-CN" altLang="en-US"/>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ea typeface="+mn-ea"/>
              </a:defRPr>
            </a:lvl1pPr>
          </a:lstStyle>
          <a:p>
            <a:pPr>
              <a:defRPr/>
            </a:pPr>
            <a:fld id="{AEEFF87B-9E66-44EE-ADE3-92106CCA67FB}"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rtl="0" fontAlgn="base">
        <a:lnSpc>
          <a:spcPct val="90000"/>
        </a:lnSpc>
        <a:spcBef>
          <a:spcPct val="0"/>
        </a:spcBef>
        <a:spcAft>
          <a:spcPct val="0"/>
        </a:spcAft>
        <a:defRPr sz="28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2pPr>
      <a:lvl3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3pPr>
      <a:lvl4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4pPr>
      <a:lvl5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hyperlink" Target="http://shiro.apache.org/" TargetMode="Externa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docs.spring.io/spring-security/reference/servlet/index.html"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hyperlink" Target="https://docs.spring.io/spring-security/reference/servlet/index.html"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hyperlink" Target="https://docs.spring.io/spring-security/reference/servlet/index.html" TargetMode="Externa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hyperlink" Target="https://docs.spring.io/spring-security/reference/servlet/index.html" TargetMode="Externa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gitee.com/buptnetwork/spring-security-demo" TargetMode="External"/><Relationship Id="rId2" Type="http://schemas.openxmlformats.org/officeDocument/2006/relationships/image" Target="../media/image26.png"/><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gitee.com/buptnetwork/spring-security-demo" TargetMode="External"/><Relationship Id="rId2" Type="http://schemas.openxmlformats.org/officeDocument/2006/relationships/image" Target="../media/image28.png"/><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hyperlink" Target="https://gitee.com/buptnetwork/spring-security-demo" TargetMode="Externa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hyperlink" Target="https://gitee.com/buptnetwork/spring-security-demo" TargetMode="Externa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hyperlink" Target="https://docs.spring.io/spring-security/reference/servlet/authentication/passwords/form.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gitee.com/buptnetwork/spring-security-userdetails-demo" TargetMode="External"/><Relationship Id="rId2" Type="http://schemas.openxmlformats.org/officeDocument/2006/relationships/image" Target="../media/image47.png"/><Relationship Id="rId1"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ee.com/buptnetwork/spring-security-userdetails-demo" TargetMode="External"/><Relationship Id="rId1"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hyperlink" Target="https://gitee.com/buptnetwork/spring-security-userdetails-demo" TargetMode="Externa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3.png"/><Relationship Id="rId1"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4.png"/><Relationship Id="rId1"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4.png"/><Relationship Id="rId1" Type="http://schemas.openxmlformats.org/officeDocument/2006/relationships/image" Target="../media/image62.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5.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7.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hyperlink" Target="https://www.ruanyifeng.com/blog/2019/04/oauth-grant-types.html" TargetMode="External"/><Relationship Id="rId1" Type="http://schemas.openxmlformats.org/officeDocument/2006/relationships/image" Target="../media/image69.pn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hyperlink" Target="https://www.ruanyifeng.com/blog/2019/04/oauth-grant-types.html"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hyperlink" Target="https://gitee.com/buptnetwork/spring-security-oauth-demo" TargetMode="External"/><Relationship Id="rId2" Type="http://schemas.openxmlformats.org/officeDocument/2006/relationships/image" Target="../media/image73.png"/><Relationship Id="rId1" Type="http://schemas.openxmlformats.org/officeDocument/2006/relationships/image" Target="../media/image72.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hyperlink" Target="https://gitee.com/buptnetwork/spring-security-oauth-demo" TargetMode="External"/><Relationship Id="rId1" Type="http://schemas.openxmlformats.org/officeDocument/2006/relationships/image" Target="../media/image74.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hyperlink" Target="https://gitee.com/buptnetwork/spring-security-oauth-demo" TargetMode="External"/><Relationship Id="rId1" Type="http://schemas.openxmlformats.org/officeDocument/2006/relationships/image" Target="../media/image75.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hyperlink" Target="https://gitee.com/buptnetwork/spring-security-oauth-demo" TargetMode="External"/><Relationship Id="rId1" Type="http://schemas.openxmlformats.org/officeDocument/2006/relationships/image" Target="../media/image76.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hyperlink" Target="https://gitee.com/buptnetwork/spring-security-oauth-demo" TargetMode="External"/><Relationship Id="rId1" Type="http://schemas.openxmlformats.org/officeDocument/2006/relationships/image" Target="../media/image7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1246188"/>
            <a:ext cx="12192000" cy="396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文本框 13"/>
          <p:cNvSpPr txBox="1"/>
          <p:nvPr/>
        </p:nvSpPr>
        <p:spPr>
          <a:xfrm>
            <a:off x="1728789" y="2525714"/>
            <a:ext cx="8734425" cy="768350"/>
          </a:xfrm>
          <a:prstGeom prst="rect">
            <a:avLst/>
          </a:prstGeom>
          <a:noFill/>
        </p:spPr>
        <p:txBody>
          <a:bodyPr>
            <a:spAutoFit/>
          </a:bodyPr>
          <a:lstStyle/>
          <a:p>
            <a:pPr algn="ctr" eaLnBrk="1" fontAlgn="auto" hangingPunct="1">
              <a:spcBef>
                <a:spcPts val="0"/>
              </a:spcBef>
              <a:spcAft>
                <a:spcPts val="0"/>
              </a:spcAft>
              <a:defRPr/>
            </a:pPr>
            <a:r>
              <a:rPr lang="en-US" altLang="zh-CN" sz="4400" dirty="0">
                <a:solidFill>
                  <a:schemeClr val="bg1"/>
                </a:solidFill>
                <a:latin typeface="+mn-ea"/>
                <a:ea typeface="+mn-ea"/>
              </a:rPr>
              <a:t>Web</a:t>
            </a:r>
            <a:r>
              <a:rPr lang="zh-CN" altLang="en-US" sz="4400" dirty="0">
                <a:solidFill>
                  <a:schemeClr val="bg1"/>
                </a:solidFill>
                <a:latin typeface="+mn-ea"/>
                <a:ea typeface="+mn-ea"/>
              </a:rPr>
              <a:t>后端开发技术</a:t>
            </a:r>
            <a:endParaRPr lang="zh-CN" altLang="en-US" sz="4400" dirty="0">
              <a:solidFill>
                <a:schemeClr val="bg1"/>
              </a:solidFill>
              <a:latin typeface="+mn-ea"/>
              <a:ea typeface="+mn-ea"/>
            </a:endParaRPr>
          </a:p>
        </p:txBody>
      </p:sp>
      <p:sp>
        <p:nvSpPr>
          <p:cNvPr id="4" name="任意多边形 3"/>
          <p:cNvSpPr/>
          <p:nvPr/>
        </p:nvSpPr>
        <p:spPr>
          <a:xfrm>
            <a:off x="2057401" y="1957389"/>
            <a:ext cx="8088313" cy="2419351"/>
          </a:xfrm>
          <a:custGeom>
            <a:avLst/>
            <a:gdLst>
              <a:gd name="connsiteX0" fmla="*/ 2728913 w 8086725"/>
              <a:gd name="connsiteY0" fmla="*/ 0 h 2628900"/>
              <a:gd name="connsiteX1" fmla="*/ 14288 w 8086725"/>
              <a:gd name="connsiteY1" fmla="*/ 0 h 2628900"/>
              <a:gd name="connsiteX2" fmla="*/ 0 w 8086725"/>
              <a:gd name="connsiteY2" fmla="*/ 2621757 h 2628900"/>
              <a:gd name="connsiteX3" fmla="*/ 8086725 w 8086725"/>
              <a:gd name="connsiteY3" fmla="*/ 2628900 h 2628900"/>
              <a:gd name="connsiteX4" fmla="*/ 8065294 w 8086725"/>
              <a:gd name="connsiteY4" fmla="*/ 7144 h 2628900"/>
              <a:gd name="connsiteX5" fmla="*/ 5200650 w 8086725"/>
              <a:gd name="connsiteY5" fmla="*/ 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6725" h="2628900">
                <a:moveTo>
                  <a:pt x="2728913" y="0"/>
                </a:moveTo>
                <a:lnTo>
                  <a:pt x="14288" y="0"/>
                </a:lnTo>
                <a:cubicBezTo>
                  <a:pt x="9525" y="873919"/>
                  <a:pt x="4763" y="1747838"/>
                  <a:pt x="0" y="2621757"/>
                </a:cubicBezTo>
                <a:lnTo>
                  <a:pt x="8086725" y="2628900"/>
                </a:lnTo>
                <a:lnTo>
                  <a:pt x="8065294" y="7144"/>
                </a:lnTo>
                <a:lnTo>
                  <a:pt x="520065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bg1"/>
              </a:solidFill>
            </a:endParaRPr>
          </a:p>
        </p:txBody>
      </p:sp>
      <p:sp>
        <p:nvSpPr>
          <p:cNvPr id="4101" name="文本框 1"/>
          <p:cNvSpPr txBox="1">
            <a:spLocks noChangeArrowheads="1"/>
          </p:cNvSpPr>
          <p:nvPr/>
        </p:nvSpPr>
        <p:spPr bwMode="auto">
          <a:xfrm>
            <a:off x="4493753" y="1762384"/>
            <a:ext cx="31448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algn="ctr" eaLnBrk="1" hangingPunct="1"/>
            <a:r>
              <a:rPr lang="en-US" altLang="zh-CN" sz="2000" dirty="0">
                <a:solidFill>
                  <a:schemeClr val="bg1"/>
                </a:solidFill>
                <a:latin typeface="华文细黑" panose="02010600040101010101" pitchFamily="2" charset="-122"/>
                <a:ea typeface="华文细黑" panose="02010600040101010101" pitchFamily="2" charset="-122"/>
              </a:rPr>
              <a:t>Web Programming</a:t>
            </a:r>
            <a:endParaRPr lang="zh-CN" altLang="en-US" sz="2000" dirty="0">
              <a:solidFill>
                <a:schemeClr val="bg1"/>
              </a:solidFill>
              <a:latin typeface="华文细黑" panose="02010600040101010101" pitchFamily="2" charset="-122"/>
              <a:ea typeface="华文细黑" panose="02010600040101010101" pitchFamily="2" charset="-122"/>
            </a:endParaRPr>
          </a:p>
        </p:txBody>
      </p:sp>
      <p:sp>
        <p:nvSpPr>
          <p:cNvPr id="11" name="Rectangle 37"/>
          <p:cNvSpPr/>
          <p:nvPr/>
        </p:nvSpPr>
        <p:spPr>
          <a:xfrm>
            <a:off x="2790826" y="3640139"/>
            <a:ext cx="6610351" cy="553085"/>
          </a:xfrm>
          <a:prstGeom prst="rect">
            <a:avLst/>
          </a:prstGeom>
        </p:spPr>
        <p:txBody>
          <a:bodyPr>
            <a:spAutoFit/>
          </a:bodyPr>
          <a:lstStyle/>
          <a:p>
            <a:pPr algn="ctr" eaLnBrk="1" fontAlgn="auto" hangingPunct="1">
              <a:lnSpc>
                <a:spcPct val="150000"/>
              </a:lnSpc>
              <a:spcBef>
                <a:spcPts val="0"/>
              </a:spcBef>
              <a:spcAft>
                <a:spcPts val="0"/>
              </a:spcAft>
              <a:defRPr/>
            </a:pPr>
            <a:r>
              <a:rPr lang="zh-CN" altLang="en-US" sz="2000" dirty="0">
                <a:solidFill>
                  <a:schemeClr val="bg1"/>
                </a:solidFill>
                <a:latin typeface="+mn-ea"/>
                <a:ea typeface="+mn-ea"/>
                <a:cs typeface="Lao UI" panose="020B0502040204020203" pitchFamily="34" charset="0"/>
              </a:rPr>
              <a:t>第</a:t>
            </a:r>
            <a:r>
              <a:rPr lang="en-US" altLang="zh-CN" sz="2000" dirty="0">
                <a:solidFill>
                  <a:schemeClr val="bg1"/>
                </a:solidFill>
                <a:latin typeface="+mn-ea"/>
                <a:ea typeface="+mn-ea"/>
                <a:cs typeface="Lao UI" panose="020B0502040204020203" pitchFamily="34" charset="0"/>
              </a:rPr>
              <a:t>3</a:t>
            </a:r>
            <a:r>
              <a:rPr lang="zh-CN" altLang="en-US" sz="2000" dirty="0">
                <a:solidFill>
                  <a:schemeClr val="bg1"/>
                </a:solidFill>
                <a:latin typeface="+mn-ea"/>
                <a:ea typeface="+mn-ea"/>
                <a:cs typeface="Lao UI" panose="020B0502040204020203" pitchFamily="34" charset="0"/>
              </a:rPr>
              <a:t>章 </a:t>
            </a:r>
            <a:r>
              <a:rPr lang="en-US" altLang="zh-CN" sz="2000" dirty="0">
                <a:solidFill>
                  <a:schemeClr val="bg1"/>
                </a:solidFill>
                <a:latin typeface="+mn-ea"/>
                <a:ea typeface="+mn-ea"/>
                <a:cs typeface="Lao UI" panose="020B0502040204020203" pitchFamily="34" charset="0"/>
              </a:rPr>
              <a:t>Web</a:t>
            </a:r>
            <a:r>
              <a:rPr lang="zh-CN" altLang="en-US" sz="2000" dirty="0">
                <a:solidFill>
                  <a:schemeClr val="bg1"/>
                </a:solidFill>
                <a:latin typeface="+mn-ea"/>
                <a:ea typeface="+mn-ea"/>
                <a:cs typeface="Lao UI" panose="020B0502040204020203" pitchFamily="34" charset="0"/>
              </a:rPr>
              <a:t>身份验证与</a:t>
            </a:r>
            <a:r>
              <a:rPr lang="zh-CN" altLang="en-US" sz="2000" dirty="0">
                <a:solidFill>
                  <a:schemeClr val="bg1"/>
                </a:solidFill>
                <a:latin typeface="+mn-ea"/>
                <a:ea typeface="+mn-ea"/>
                <a:cs typeface="Lao UI" panose="020B0502040204020203" pitchFamily="34" charset="0"/>
              </a:rPr>
              <a:t>授权框架</a:t>
            </a:r>
            <a:endParaRPr lang="zh-CN" altLang="en-US" sz="2000" dirty="0">
              <a:solidFill>
                <a:schemeClr val="bg1"/>
              </a:solidFill>
              <a:latin typeface="+mn-ea"/>
              <a:ea typeface="+mn-ea"/>
              <a:cs typeface="Lao UI" panose="020B0502040204020203" pitchFamily="34" charset="0"/>
            </a:endParaRPr>
          </a:p>
        </p:txBody>
      </p:sp>
      <p:sp>
        <p:nvSpPr>
          <p:cNvPr id="17" name="椭圆 16"/>
          <p:cNvSpPr/>
          <p:nvPr/>
        </p:nvSpPr>
        <p:spPr>
          <a:xfrm>
            <a:off x="3263900" y="4673600"/>
            <a:ext cx="287339" cy="2873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4104" name="Freeform 5"/>
          <p:cNvSpPr>
            <a:spLocks noChangeAspect="1"/>
          </p:cNvSpPr>
          <p:nvPr/>
        </p:nvSpPr>
        <p:spPr bwMode="auto">
          <a:xfrm>
            <a:off x="3316288" y="4727575"/>
            <a:ext cx="173037" cy="173039"/>
          </a:xfrm>
          <a:custGeom>
            <a:avLst/>
            <a:gdLst>
              <a:gd name="T0" fmla="*/ 2147483646 w 294"/>
              <a:gd name="T1" fmla="*/ 2147483646 h 294"/>
              <a:gd name="T2" fmla="*/ 2147483646 w 294"/>
              <a:gd name="T3" fmla="*/ 2147483646 h 294"/>
              <a:gd name="T4" fmla="*/ 2147483646 w 294"/>
              <a:gd name="T5" fmla="*/ 2147483646 h 294"/>
              <a:gd name="T6" fmla="*/ 2147483646 w 294"/>
              <a:gd name="T7" fmla="*/ 2147483646 h 294"/>
              <a:gd name="T8" fmla="*/ 2147483646 w 294"/>
              <a:gd name="T9" fmla="*/ 0 h 294"/>
              <a:gd name="T10" fmla="*/ 0 w 294"/>
              <a:gd name="T11" fmla="*/ 2147483646 h 294"/>
              <a:gd name="T12" fmla="*/ 2147483646 w 294"/>
              <a:gd name="T13" fmla="*/ 2147483646 h 294"/>
              <a:gd name="T14" fmla="*/ 2147483646 w 294"/>
              <a:gd name="T15" fmla="*/ 2147483646 h 294"/>
              <a:gd name="T16" fmla="*/ 2147483646 w 294"/>
              <a:gd name="T17" fmla="*/ 2147483646 h 294"/>
              <a:gd name="T18" fmla="*/ 2147483646 w 294"/>
              <a:gd name="T19" fmla="*/ 2147483646 h 294"/>
              <a:gd name="T20" fmla="*/ 2147483646 w 294"/>
              <a:gd name="T21" fmla="*/ 2147483646 h 294"/>
              <a:gd name="T22" fmla="*/ 2147483646 w 294"/>
              <a:gd name="T23" fmla="*/ 2147483646 h 294"/>
              <a:gd name="T24" fmla="*/ 2147483646 w 294"/>
              <a:gd name="T25" fmla="*/ 2147483646 h 294"/>
              <a:gd name="T26" fmla="*/ 2147483646 w 294"/>
              <a:gd name="T27" fmla="*/ 2147483646 h 294"/>
              <a:gd name="T28" fmla="*/ 2147483646 w 294"/>
              <a:gd name="T29" fmla="*/ 2147483646 h 294"/>
              <a:gd name="T30" fmla="*/ 2147483646 w 294"/>
              <a:gd name="T31" fmla="*/ 2147483646 h 29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4" h="294">
                <a:moveTo>
                  <a:pt x="254" y="107"/>
                </a:moveTo>
                <a:lnTo>
                  <a:pt x="254" y="13"/>
                </a:lnTo>
                <a:lnTo>
                  <a:pt x="201" y="13"/>
                </a:lnTo>
                <a:lnTo>
                  <a:pt x="201" y="53"/>
                </a:lnTo>
                <a:lnTo>
                  <a:pt x="147" y="0"/>
                </a:lnTo>
                <a:lnTo>
                  <a:pt x="0" y="147"/>
                </a:lnTo>
                <a:lnTo>
                  <a:pt x="27" y="147"/>
                </a:lnTo>
                <a:lnTo>
                  <a:pt x="27" y="294"/>
                </a:lnTo>
                <a:lnTo>
                  <a:pt x="107" y="294"/>
                </a:lnTo>
                <a:lnTo>
                  <a:pt x="107" y="174"/>
                </a:lnTo>
                <a:lnTo>
                  <a:pt x="187" y="174"/>
                </a:lnTo>
                <a:lnTo>
                  <a:pt x="187" y="294"/>
                </a:lnTo>
                <a:lnTo>
                  <a:pt x="268" y="294"/>
                </a:lnTo>
                <a:lnTo>
                  <a:pt x="268" y="147"/>
                </a:lnTo>
                <a:lnTo>
                  <a:pt x="294" y="147"/>
                </a:lnTo>
                <a:lnTo>
                  <a:pt x="254" y="10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5" name="文本框 19"/>
          <p:cNvSpPr txBox="1">
            <a:spLocks noChangeArrowheads="1"/>
          </p:cNvSpPr>
          <p:nvPr/>
        </p:nvSpPr>
        <p:spPr bwMode="auto">
          <a:xfrm>
            <a:off x="3609975" y="4635500"/>
            <a:ext cx="2630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eaLnBrk="1" hangingPunct="1"/>
            <a:r>
              <a:rPr lang="zh-CN" altLang="en-US" dirty="0">
                <a:solidFill>
                  <a:schemeClr val="bg1"/>
                </a:solidFill>
              </a:rPr>
              <a:t>计算机学院</a:t>
            </a:r>
            <a:endParaRPr lang="zh-CN" altLang="en-US" dirty="0">
              <a:solidFill>
                <a:schemeClr val="bg1"/>
              </a:solidFill>
            </a:endParaRPr>
          </a:p>
        </p:txBody>
      </p:sp>
      <p:sp>
        <p:nvSpPr>
          <p:cNvPr id="13" name="椭圆 12"/>
          <p:cNvSpPr>
            <a:spLocks noChangeAspect="1"/>
          </p:cNvSpPr>
          <p:nvPr/>
        </p:nvSpPr>
        <p:spPr>
          <a:xfrm>
            <a:off x="6705600" y="4673600"/>
            <a:ext cx="288925" cy="2873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15" name="KSO_Shape"/>
          <p:cNvSpPr>
            <a:spLocks noChangeAspect="1"/>
          </p:cNvSpPr>
          <p:nvPr/>
        </p:nvSpPr>
        <p:spPr bwMode="auto">
          <a:xfrm>
            <a:off x="6769101" y="4718051"/>
            <a:ext cx="142875" cy="180975"/>
          </a:xfrm>
          <a:custGeom>
            <a:avLst/>
            <a:gdLst>
              <a:gd name="T0" fmla="*/ 508479 w 1679575"/>
              <a:gd name="T1" fmla="*/ 933537 h 2125662"/>
              <a:gd name="T2" fmla="*/ 645344 w 1679575"/>
              <a:gd name="T3" fmla="*/ 1004349 h 2125662"/>
              <a:gd name="T4" fmla="*/ 637947 w 1679575"/>
              <a:gd name="T5" fmla="*/ 1045870 h 2125662"/>
              <a:gd name="T6" fmla="*/ 629410 w 1679575"/>
              <a:gd name="T7" fmla="*/ 1095637 h 2125662"/>
              <a:gd name="T8" fmla="*/ 645913 w 1679575"/>
              <a:gd name="T9" fmla="*/ 1148533 h 2125662"/>
              <a:gd name="T10" fmla="*/ 923628 w 1679575"/>
              <a:gd name="T11" fmla="*/ 1679766 h 2125662"/>
              <a:gd name="T12" fmla="*/ 886068 w 1679575"/>
              <a:gd name="T13" fmla="*/ 1137442 h 2125662"/>
              <a:gd name="T14" fmla="*/ 896597 w 1679575"/>
              <a:gd name="T15" fmla="*/ 1083408 h 2125662"/>
              <a:gd name="T16" fmla="*/ 885214 w 1679575"/>
              <a:gd name="T17" fmla="*/ 1039044 h 2125662"/>
              <a:gd name="T18" fmla="*/ 917083 w 1679575"/>
              <a:gd name="T19" fmla="*/ 999799 h 2125662"/>
              <a:gd name="T20" fmla="*/ 1048543 w 1679575"/>
              <a:gd name="T21" fmla="*/ 927280 h 2125662"/>
              <a:gd name="T22" fmla="*/ 1168905 w 1679575"/>
              <a:gd name="T23" fmla="*/ 933822 h 2125662"/>
              <a:gd name="T24" fmla="*/ 1257397 w 1679575"/>
              <a:gd name="T25" fmla="*/ 1021128 h 2125662"/>
              <a:gd name="T26" fmla="*/ 1333655 w 1679575"/>
              <a:gd name="T27" fmla="*/ 1118957 h 2125662"/>
              <a:gd name="T28" fmla="*/ 1397392 w 1679575"/>
              <a:gd name="T29" fmla="*/ 1227592 h 2125662"/>
              <a:gd name="T30" fmla="*/ 1446903 w 1679575"/>
              <a:gd name="T31" fmla="*/ 1349025 h 2125662"/>
              <a:gd name="T32" fmla="*/ 1482186 w 1679575"/>
              <a:gd name="T33" fmla="*/ 1483540 h 2125662"/>
              <a:gd name="T34" fmla="*/ 1501820 w 1679575"/>
              <a:gd name="T35" fmla="*/ 1632274 h 2125662"/>
              <a:gd name="T36" fmla="*/ 1439790 w 1679575"/>
              <a:gd name="T37" fmla="*/ 1742331 h 2125662"/>
              <a:gd name="T38" fmla="*/ 1242601 w 1679575"/>
              <a:gd name="T39" fmla="*/ 1826794 h 2125662"/>
              <a:gd name="T40" fmla="*/ 1035738 w 1679575"/>
              <a:gd name="T41" fmla="*/ 1881112 h 2125662"/>
              <a:gd name="T42" fmla="*/ 822331 w 1679575"/>
              <a:gd name="T43" fmla="*/ 1904432 h 2125662"/>
              <a:gd name="T44" fmla="*/ 596403 w 1679575"/>
              <a:gd name="T45" fmla="*/ 1894194 h 2125662"/>
              <a:gd name="T46" fmla="*/ 373036 w 1679575"/>
              <a:gd name="T47" fmla="*/ 1847838 h 2125662"/>
              <a:gd name="T48" fmla="*/ 159344 w 1679575"/>
              <a:gd name="T49" fmla="*/ 1766788 h 2125662"/>
              <a:gd name="T50" fmla="*/ 0 w 1679575"/>
              <a:gd name="T51" fmla="*/ 1676354 h 2125662"/>
              <a:gd name="T52" fmla="*/ 15365 w 1679575"/>
              <a:gd name="T53" fmla="*/ 1518519 h 2125662"/>
              <a:gd name="T54" fmla="*/ 47234 w 1679575"/>
              <a:gd name="T55" fmla="*/ 1376611 h 2125662"/>
              <a:gd name="T56" fmla="*/ 94468 w 1679575"/>
              <a:gd name="T57" fmla="*/ 1249206 h 2125662"/>
              <a:gd name="T58" fmla="*/ 155930 w 1679575"/>
              <a:gd name="T59" fmla="*/ 1135735 h 2125662"/>
              <a:gd name="T60" fmla="*/ 230765 w 1679575"/>
              <a:gd name="T61" fmla="*/ 1035348 h 2125662"/>
              <a:gd name="T62" fmla="*/ 317835 w 1679575"/>
              <a:gd name="T63" fmla="*/ 946334 h 2125662"/>
              <a:gd name="T64" fmla="*/ 427669 w 1679575"/>
              <a:gd name="T65" fmla="*/ 860449 h 2125662"/>
              <a:gd name="T66" fmla="*/ 831848 w 1679575"/>
              <a:gd name="T67" fmla="*/ 5125 h 2125662"/>
              <a:gd name="T68" fmla="*/ 927152 w 1679575"/>
              <a:gd name="T69" fmla="*/ 31035 h 2125662"/>
              <a:gd name="T70" fmla="*/ 1013353 w 1679575"/>
              <a:gd name="T71" fmla="*/ 76590 h 2125662"/>
              <a:gd name="T72" fmla="*/ 1087035 w 1679575"/>
              <a:gd name="T73" fmla="*/ 138945 h 2125662"/>
              <a:gd name="T74" fmla="*/ 1145356 w 1679575"/>
              <a:gd name="T75" fmla="*/ 215250 h 2125662"/>
              <a:gd name="T76" fmla="*/ 1186607 w 1679575"/>
              <a:gd name="T77" fmla="*/ 303514 h 2125662"/>
              <a:gd name="T78" fmla="*/ 1207944 w 1679575"/>
              <a:gd name="T79" fmla="*/ 401174 h 2125662"/>
              <a:gd name="T80" fmla="*/ 1205383 w 1679575"/>
              <a:gd name="T81" fmla="*/ 513924 h 2125662"/>
              <a:gd name="T82" fmla="*/ 1172382 w 1679575"/>
              <a:gd name="T83" fmla="*/ 626673 h 2125662"/>
              <a:gd name="T84" fmla="*/ 1112924 w 1679575"/>
              <a:gd name="T85" fmla="*/ 725187 h 2125662"/>
              <a:gd name="T86" fmla="*/ 1030706 w 1679575"/>
              <a:gd name="T87" fmla="*/ 804625 h 2125662"/>
              <a:gd name="T88" fmla="*/ 915204 w 1679575"/>
              <a:gd name="T89" fmla="*/ 867264 h 2125662"/>
              <a:gd name="T90" fmla="*/ 837253 w 1679575"/>
              <a:gd name="T91" fmla="*/ 887764 h 2125662"/>
              <a:gd name="T92" fmla="*/ 753044 w 1679575"/>
              <a:gd name="T93" fmla="*/ 893458 h 2125662"/>
              <a:gd name="T94" fmla="*/ 658879 w 1679575"/>
              <a:gd name="T95" fmla="*/ 881215 h 2125662"/>
              <a:gd name="T96" fmla="*/ 572394 w 1679575"/>
              <a:gd name="T97" fmla="*/ 850180 h 2125662"/>
              <a:gd name="T98" fmla="*/ 494728 w 1679575"/>
              <a:gd name="T99" fmla="*/ 802917 h 2125662"/>
              <a:gd name="T100" fmla="*/ 424459 w 1679575"/>
              <a:gd name="T101" fmla="*/ 736576 h 2125662"/>
              <a:gd name="T102" fmla="*/ 366992 w 1679575"/>
              <a:gd name="T103" fmla="*/ 651159 h 2125662"/>
              <a:gd name="T104" fmla="*/ 330578 w 1679575"/>
              <a:gd name="T105" fmla="*/ 553500 h 2125662"/>
              <a:gd name="T106" fmla="*/ 317206 w 1679575"/>
              <a:gd name="T107" fmla="*/ 446729 h 2125662"/>
              <a:gd name="T108" fmla="*/ 328586 w 1679575"/>
              <a:gd name="T109" fmla="*/ 345653 h 2125662"/>
              <a:gd name="T110" fmla="*/ 361587 w 1679575"/>
              <a:gd name="T111" fmla="*/ 253403 h 2125662"/>
              <a:gd name="T112" fmla="*/ 412795 w 1679575"/>
              <a:gd name="T113" fmla="*/ 171118 h 2125662"/>
              <a:gd name="T114" fmla="*/ 479934 w 1679575"/>
              <a:gd name="T115" fmla="*/ 101931 h 2125662"/>
              <a:gd name="T116" fmla="*/ 560729 w 1679575"/>
              <a:gd name="T117" fmla="*/ 48972 h 2125662"/>
              <a:gd name="T118" fmla="*/ 652620 w 1679575"/>
              <a:gd name="T119" fmla="*/ 13952 h 2125662"/>
              <a:gd name="T120" fmla="*/ 752191 w 1679575"/>
              <a:gd name="T121" fmla="*/ 0 h 21256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79575" h="2125662">
                <a:moveTo>
                  <a:pt x="481421" y="957262"/>
                </a:moveTo>
                <a:lnTo>
                  <a:pt x="484914" y="961070"/>
                </a:lnTo>
                <a:lnTo>
                  <a:pt x="490948" y="968686"/>
                </a:lnTo>
                <a:lnTo>
                  <a:pt x="497299" y="975667"/>
                </a:lnTo>
                <a:lnTo>
                  <a:pt x="510319" y="990264"/>
                </a:lnTo>
                <a:lnTo>
                  <a:pt x="523657" y="1003909"/>
                </a:lnTo>
                <a:lnTo>
                  <a:pt x="537947" y="1017237"/>
                </a:lnTo>
                <a:lnTo>
                  <a:pt x="552237" y="1029613"/>
                </a:lnTo>
                <a:lnTo>
                  <a:pt x="567480" y="1041671"/>
                </a:lnTo>
                <a:lnTo>
                  <a:pt x="583040" y="1053095"/>
                </a:lnTo>
                <a:lnTo>
                  <a:pt x="598601" y="1063884"/>
                </a:lnTo>
                <a:lnTo>
                  <a:pt x="615114" y="1074039"/>
                </a:lnTo>
                <a:lnTo>
                  <a:pt x="631627" y="1083558"/>
                </a:lnTo>
                <a:lnTo>
                  <a:pt x="649093" y="1092126"/>
                </a:lnTo>
                <a:lnTo>
                  <a:pt x="666241" y="1100377"/>
                </a:lnTo>
                <a:lnTo>
                  <a:pt x="684025" y="1107993"/>
                </a:lnTo>
                <a:lnTo>
                  <a:pt x="701808" y="1114657"/>
                </a:lnTo>
                <a:lnTo>
                  <a:pt x="720226" y="1120686"/>
                </a:lnTo>
                <a:lnTo>
                  <a:pt x="738645" y="1125763"/>
                </a:lnTo>
                <a:lnTo>
                  <a:pt x="734517" y="1130840"/>
                </a:lnTo>
                <a:lnTo>
                  <a:pt x="730706" y="1135283"/>
                </a:lnTo>
                <a:lnTo>
                  <a:pt x="727213" y="1140043"/>
                </a:lnTo>
                <a:lnTo>
                  <a:pt x="723402" y="1145437"/>
                </a:lnTo>
                <a:lnTo>
                  <a:pt x="720544" y="1150515"/>
                </a:lnTo>
                <a:lnTo>
                  <a:pt x="717368" y="1155909"/>
                </a:lnTo>
                <a:lnTo>
                  <a:pt x="714510" y="1161304"/>
                </a:lnTo>
                <a:lnTo>
                  <a:pt x="711970" y="1167016"/>
                </a:lnTo>
                <a:lnTo>
                  <a:pt x="710064" y="1172410"/>
                </a:lnTo>
                <a:lnTo>
                  <a:pt x="708159" y="1178439"/>
                </a:lnTo>
                <a:lnTo>
                  <a:pt x="706254" y="1184151"/>
                </a:lnTo>
                <a:lnTo>
                  <a:pt x="704983" y="1190498"/>
                </a:lnTo>
                <a:lnTo>
                  <a:pt x="704031" y="1196210"/>
                </a:lnTo>
                <a:lnTo>
                  <a:pt x="702761" y="1202556"/>
                </a:lnTo>
                <a:lnTo>
                  <a:pt x="702443" y="1208903"/>
                </a:lnTo>
                <a:lnTo>
                  <a:pt x="702125" y="1215249"/>
                </a:lnTo>
                <a:lnTo>
                  <a:pt x="702443" y="1222548"/>
                </a:lnTo>
                <a:lnTo>
                  <a:pt x="703078" y="1229529"/>
                </a:lnTo>
                <a:lnTo>
                  <a:pt x="704348" y="1236510"/>
                </a:lnTo>
                <a:lnTo>
                  <a:pt x="705619" y="1243174"/>
                </a:lnTo>
                <a:lnTo>
                  <a:pt x="707206" y="1249838"/>
                </a:lnTo>
                <a:lnTo>
                  <a:pt x="709112" y="1256819"/>
                </a:lnTo>
                <a:lnTo>
                  <a:pt x="711652" y="1263166"/>
                </a:lnTo>
                <a:lnTo>
                  <a:pt x="714193" y="1269512"/>
                </a:lnTo>
                <a:lnTo>
                  <a:pt x="717686" y="1275542"/>
                </a:lnTo>
                <a:lnTo>
                  <a:pt x="720861" y="1281571"/>
                </a:lnTo>
                <a:lnTo>
                  <a:pt x="724355" y="1287283"/>
                </a:lnTo>
                <a:lnTo>
                  <a:pt x="728483" y="1292995"/>
                </a:lnTo>
                <a:lnTo>
                  <a:pt x="732611" y="1298389"/>
                </a:lnTo>
                <a:lnTo>
                  <a:pt x="737057" y="1303784"/>
                </a:lnTo>
                <a:lnTo>
                  <a:pt x="742138" y="1308861"/>
                </a:lnTo>
                <a:lnTo>
                  <a:pt x="746901" y="1313304"/>
                </a:lnTo>
                <a:lnTo>
                  <a:pt x="672275" y="1874339"/>
                </a:lnTo>
                <a:lnTo>
                  <a:pt x="854237" y="2050773"/>
                </a:lnTo>
                <a:lnTo>
                  <a:pt x="1030800" y="1874339"/>
                </a:lnTo>
                <a:lnTo>
                  <a:pt x="956173" y="1313304"/>
                </a:lnTo>
                <a:lnTo>
                  <a:pt x="961572" y="1308544"/>
                </a:lnTo>
                <a:lnTo>
                  <a:pt x="966018" y="1303466"/>
                </a:lnTo>
                <a:lnTo>
                  <a:pt x="970781" y="1298072"/>
                </a:lnTo>
                <a:lnTo>
                  <a:pt x="974910" y="1292995"/>
                </a:lnTo>
                <a:lnTo>
                  <a:pt x="978720" y="1286965"/>
                </a:lnTo>
                <a:lnTo>
                  <a:pt x="982531" y="1281571"/>
                </a:lnTo>
                <a:lnTo>
                  <a:pt x="986024" y="1275224"/>
                </a:lnTo>
                <a:lnTo>
                  <a:pt x="988882" y="1269195"/>
                </a:lnTo>
                <a:lnTo>
                  <a:pt x="991423" y="1262849"/>
                </a:lnTo>
                <a:lnTo>
                  <a:pt x="994281" y="1256502"/>
                </a:lnTo>
                <a:lnTo>
                  <a:pt x="996186" y="1249838"/>
                </a:lnTo>
                <a:lnTo>
                  <a:pt x="997774" y="1243174"/>
                </a:lnTo>
                <a:lnTo>
                  <a:pt x="999044" y="1236510"/>
                </a:lnTo>
                <a:lnTo>
                  <a:pt x="999997" y="1229212"/>
                </a:lnTo>
                <a:lnTo>
                  <a:pt x="1000632" y="1222548"/>
                </a:lnTo>
                <a:lnTo>
                  <a:pt x="1000632" y="1215249"/>
                </a:lnTo>
                <a:lnTo>
                  <a:pt x="1000632" y="1208903"/>
                </a:lnTo>
                <a:lnTo>
                  <a:pt x="1000314" y="1203191"/>
                </a:lnTo>
                <a:lnTo>
                  <a:pt x="999679" y="1197479"/>
                </a:lnTo>
                <a:lnTo>
                  <a:pt x="998727" y="1191767"/>
                </a:lnTo>
                <a:lnTo>
                  <a:pt x="997456" y="1186055"/>
                </a:lnTo>
                <a:lnTo>
                  <a:pt x="996186" y="1180661"/>
                </a:lnTo>
                <a:lnTo>
                  <a:pt x="994598" y="1175266"/>
                </a:lnTo>
                <a:lnTo>
                  <a:pt x="992375" y="1169872"/>
                </a:lnTo>
                <a:lnTo>
                  <a:pt x="990152" y="1164794"/>
                </a:lnTo>
                <a:lnTo>
                  <a:pt x="987929" y="1159400"/>
                </a:lnTo>
                <a:lnTo>
                  <a:pt x="985389" y="1154640"/>
                </a:lnTo>
                <a:lnTo>
                  <a:pt x="982849" y="1149563"/>
                </a:lnTo>
                <a:lnTo>
                  <a:pt x="979355" y="1144803"/>
                </a:lnTo>
                <a:lnTo>
                  <a:pt x="976497" y="1139725"/>
                </a:lnTo>
                <a:lnTo>
                  <a:pt x="973004" y="1135283"/>
                </a:lnTo>
                <a:lnTo>
                  <a:pt x="969829" y="1130840"/>
                </a:lnTo>
                <a:lnTo>
                  <a:pt x="987612" y="1126398"/>
                </a:lnTo>
                <a:lnTo>
                  <a:pt x="1005713" y="1121320"/>
                </a:lnTo>
                <a:lnTo>
                  <a:pt x="1023496" y="1115609"/>
                </a:lnTo>
                <a:lnTo>
                  <a:pt x="1041280" y="1109262"/>
                </a:lnTo>
                <a:lnTo>
                  <a:pt x="1058428" y="1101963"/>
                </a:lnTo>
                <a:lnTo>
                  <a:pt x="1075576" y="1094665"/>
                </a:lnTo>
                <a:lnTo>
                  <a:pt x="1092089" y="1086097"/>
                </a:lnTo>
                <a:lnTo>
                  <a:pt x="1108602" y="1076895"/>
                </a:lnTo>
                <a:lnTo>
                  <a:pt x="1124480" y="1067375"/>
                </a:lnTo>
                <a:lnTo>
                  <a:pt x="1140041" y="1056903"/>
                </a:lnTo>
                <a:lnTo>
                  <a:pt x="1155601" y="1046114"/>
                </a:lnTo>
                <a:lnTo>
                  <a:pt x="1170209" y="1034690"/>
                </a:lnTo>
                <a:lnTo>
                  <a:pt x="1184817" y="1022632"/>
                </a:lnTo>
                <a:lnTo>
                  <a:pt x="1198472" y="1009938"/>
                </a:lnTo>
                <a:lnTo>
                  <a:pt x="1211809" y="996928"/>
                </a:lnTo>
                <a:lnTo>
                  <a:pt x="1225147" y="983283"/>
                </a:lnTo>
                <a:lnTo>
                  <a:pt x="1228640" y="979792"/>
                </a:lnTo>
                <a:lnTo>
                  <a:pt x="1232451" y="982966"/>
                </a:lnTo>
                <a:lnTo>
                  <a:pt x="1257220" y="1002005"/>
                </a:lnTo>
                <a:lnTo>
                  <a:pt x="1281037" y="1021680"/>
                </a:lnTo>
                <a:lnTo>
                  <a:pt x="1304537" y="1041989"/>
                </a:lnTo>
                <a:lnTo>
                  <a:pt x="1316604" y="1052143"/>
                </a:lnTo>
                <a:lnTo>
                  <a:pt x="1327719" y="1062615"/>
                </a:lnTo>
                <a:lnTo>
                  <a:pt x="1338833" y="1073404"/>
                </a:lnTo>
                <a:lnTo>
                  <a:pt x="1349948" y="1084193"/>
                </a:lnTo>
                <a:lnTo>
                  <a:pt x="1361062" y="1094982"/>
                </a:lnTo>
                <a:lnTo>
                  <a:pt x="1371860" y="1105771"/>
                </a:lnTo>
                <a:lnTo>
                  <a:pt x="1382339" y="1116561"/>
                </a:lnTo>
                <a:lnTo>
                  <a:pt x="1392818" y="1127984"/>
                </a:lnTo>
                <a:lnTo>
                  <a:pt x="1403298" y="1139408"/>
                </a:lnTo>
                <a:lnTo>
                  <a:pt x="1413460" y="1150832"/>
                </a:lnTo>
                <a:lnTo>
                  <a:pt x="1423304" y="1162573"/>
                </a:lnTo>
                <a:lnTo>
                  <a:pt x="1433149" y="1174314"/>
                </a:lnTo>
                <a:lnTo>
                  <a:pt x="1442675" y="1186373"/>
                </a:lnTo>
                <a:lnTo>
                  <a:pt x="1452202" y="1198748"/>
                </a:lnTo>
                <a:lnTo>
                  <a:pt x="1461411" y="1210807"/>
                </a:lnTo>
                <a:lnTo>
                  <a:pt x="1470621" y="1223183"/>
                </a:lnTo>
                <a:lnTo>
                  <a:pt x="1479830" y="1235876"/>
                </a:lnTo>
                <a:lnTo>
                  <a:pt x="1488404" y="1248569"/>
                </a:lnTo>
                <a:lnTo>
                  <a:pt x="1496978" y="1261262"/>
                </a:lnTo>
                <a:lnTo>
                  <a:pt x="1505552" y="1274272"/>
                </a:lnTo>
                <a:lnTo>
                  <a:pt x="1513809" y="1287600"/>
                </a:lnTo>
                <a:lnTo>
                  <a:pt x="1521748" y="1300611"/>
                </a:lnTo>
                <a:lnTo>
                  <a:pt x="1529687" y="1314573"/>
                </a:lnTo>
                <a:lnTo>
                  <a:pt x="1537308" y="1328218"/>
                </a:lnTo>
                <a:lnTo>
                  <a:pt x="1544930" y="1341863"/>
                </a:lnTo>
                <a:lnTo>
                  <a:pt x="1552234" y="1355826"/>
                </a:lnTo>
                <a:lnTo>
                  <a:pt x="1559537" y="1369788"/>
                </a:lnTo>
                <a:lnTo>
                  <a:pt x="1566206" y="1384385"/>
                </a:lnTo>
                <a:lnTo>
                  <a:pt x="1573193" y="1398982"/>
                </a:lnTo>
                <a:lnTo>
                  <a:pt x="1579544" y="1413579"/>
                </a:lnTo>
                <a:lnTo>
                  <a:pt x="1586213" y="1428176"/>
                </a:lnTo>
                <a:lnTo>
                  <a:pt x="1592246" y="1443725"/>
                </a:lnTo>
                <a:lnTo>
                  <a:pt x="1598280" y="1458640"/>
                </a:lnTo>
                <a:lnTo>
                  <a:pt x="1603996" y="1473871"/>
                </a:lnTo>
                <a:lnTo>
                  <a:pt x="1609712" y="1489738"/>
                </a:lnTo>
                <a:lnTo>
                  <a:pt x="1614793" y="1505287"/>
                </a:lnTo>
                <a:lnTo>
                  <a:pt x="1620191" y="1521153"/>
                </a:lnTo>
                <a:lnTo>
                  <a:pt x="1624955" y="1537337"/>
                </a:lnTo>
                <a:lnTo>
                  <a:pt x="1630036" y="1553521"/>
                </a:lnTo>
                <a:lnTo>
                  <a:pt x="1634482" y="1570339"/>
                </a:lnTo>
                <a:lnTo>
                  <a:pt x="1638610" y="1586840"/>
                </a:lnTo>
                <a:lnTo>
                  <a:pt x="1643056" y="1603976"/>
                </a:lnTo>
                <a:lnTo>
                  <a:pt x="1646867" y="1620794"/>
                </a:lnTo>
                <a:lnTo>
                  <a:pt x="1650677" y="1637930"/>
                </a:lnTo>
                <a:lnTo>
                  <a:pt x="1654170" y="1655383"/>
                </a:lnTo>
                <a:lnTo>
                  <a:pt x="1657664" y="1673153"/>
                </a:lnTo>
                <a:lnTo>
                  <a:pt x="1660522" y="1690923"/>
                </a:lnTo>
                <a:lnTo>
                  <a:pt x="1663697" y="1709011"/>
                </a:lnTo>
                <a:lnTo>
                  <a:pt x="1666238" y="1727099"/>
                </a:lnTo>
                <a:lnTo>
                  <a:pt x="1668461" y="1745821"/>
                </a:lnTo>
                <a:lnTo>
                  <a:pt x="1670684" y="1764226"/>
                </a:lnTo>
                <a:lnTo>
                  <a:pt x="1672589" y="1783266"/>
                </a:lnTo>
                <a:lnTo>
                  <a:pt x="1674177" y="1802305"/>
                </a:lnTo>
                <a:lnTo>
                  <a:pt x="1676082" y="1821345"/>
                </a:lnTo>
                <a:lnTo>
                  <a:pt x="1677352" y="1841019"/>
                </a:lnTo>
                <a:lnTo>
                  <a:pt x="1678305" y="1860694"/>
                </a:lnTo>
                <a:lnTo>
                  <a:pt x="1679258" y="1880368"/>
                </a:lnTo>
                <a:lnTo>
                  <a:pt x="1679575" y="1900677"/>
                </a:lnTo>
                <a:lnTo>
                  <a:pt x="1679575" y="1903850"/>
                </a:lnTo>
                <a:lnTo>
                  <a:pt x="1677035" y="1905437"/>
                </a:lnTo>
                <a:lnTo>
                  <a:pt x="1653853" y="1918765"/>
                </a:lnTo>
                <a:lnTo>
                  <a:pt x="1630353" y="1931775"/>
                </a:lnTo>
                <a:lnTo>
                  <a:pt x="1606854" y="1944151"/>
                </a:lnTo>
                <a:lnTo>
                  <a:pt x="1583037" y="1956209"/>
                </a:lnTo>
                <a:lnTo>
                  <a:pt x="1558902" y="1967950"/>
                </a:lnTo>
                <a:lnTo>
                  <a:pt x="1534768" y="1979374"/>
                </a:lnTo>
                <a:lnTo>
                  <a:pt x="1510316" y="1990163"/>
                </a:lnTo>
                <a:lnTo>
                  <a:pt x="1485864" y="2000635"/>
                </a:lnTo>
                <a:lnTo>
                  <a:pt x="1461411" y="2010790"/>
                </a:lnTo>
                <a:lnTo>
                  <a:pt x="1436642" y="2020627"/>
                </a:lnTo>
                <a:lnTo>
                  <a:pt x="1411872" y="2029512"/>
                </a:lnTo>
                <a:lnTo>
                  <a:pt x="1386785" y="2038397"/>
                </a:lnTo>
                <a:lnTo>
                  <a:pt x="1361380" y="2046965"/>
                </a:lnTo>
                <a:lnTo>
                  <a:pt x="1335975" y="2054581"/>
                </a:lnTo>
                <a:lnTo>
                  <a:pt x="1310570" y="2062514"/>
                </a:lnTo>
                <a:lnTo>
                  <a:pt x="1285166" y="2069495"/>
                </a:lnTo>
                <a:lnTo>
                  <a:pt x="1259443" y="2076159"/>
                </a:lnTo>
                <a:lnTo>
                  <a:pt x="1233403" y="2082506"/>
                </a:lnTo>
                <a:lnTo>
                  <a:pt x="1207681" y="2088535"/>
                </a:lnTo>
                <a:lnTo>
                  <a:pt x="1181959" y="2093929"/>
                </a:lnTo>
                <a:lnTo>
                  <a:pt x="1155919" y="2099007"/>
                </a:lnTo>
                <a:lnTo>
                  <a:pt x="1129561" y="2103767"/>
                </a:lnTo>
                <a:lnTo>
                  <a:pt x="1103204" y="2107892"/>
                </a:lnTo>
                <a:lnTo>
                  <a:pt x="1077164" y="2111382"/>
                </a:lnTo>
                <a:lnTo>
                  <a:pt x="1050806" y="2114873"/>
                </a:lnTo>
                <a:lnTo>
                  <a:pt x="1024131" y="2117729"/>
                </a:lnTo>
                <a:lnTo>
                  <a:pt x="997774" y="2119950"/>
                </a:lnTo>
                <a:lnTo>
                  <a:pt x="971099" y="2121854"/>
                </a:lnTo>
                <a:lnTo>
                  <a:pt x="944424" y="2123441"/>
                </a:lnTo>
                <a:lnTo>
                  <a:pt x="917749" y="2125028"/>
                </a:lnTo>
                <a:lnTo>
                  <a:pt x="891074" y="2125662"/>
                </a:lnTo>
                <a:lnTo>
                  <a:pt x="864399" y="2125662"/>
                </a:lnTo>
                <a:lnTo>
                  <a:pt x="835818" y="2125662"/>
                </a:lnTo>
                <a:lnTo>
                  <a:pt x="807238" y="2124710"/>
                </a:lnTo>
                <a:lnTo>
                  <a:pt x="778657" y="2123124"/>
                </a:lnTo>
                <a:lnTo>
                  <a:pt x="750395" y="2121537"/>
                </a:lnTo>
                <a:lnTo>
                  <a:pt x="722132" y="2119316"/>
                </a:lnTo>
                <a:lnTo>
                  <a:pt x="693869" y="2116777"/>
                </a:lnTo>
                <a:lnTo>
                  <a:pt x="665606" y="2113604"/>
                </a:lnTo>
                <a:lnTo>
                  <a:pt x="637661" y="2109478"/>
                </a:lnTo>
                <a:lnTo>
                  <a:pt x="609398" y="2105353"/>
                </a:lnTo>
                <a:lnTo>
                  <a:pt x="581453" y="2100593"/>
                </a:lnTo>
                <a:lnTo>
                  <a:pt x="553825" y="2095199"/>
                </a:lnTo>
                <a:lnTo>
                  <a:pt x="525880" y="2089487"/>
                </a:lnTo>
                <a:lnTo>
                  <a:pt x="498252" y="2083458"/>
                </a:lnTo>
                <a:lnTo>
                  <a:pt x="470624" y="2076476"/>
                </a:lnTo>
                <a:lnTo>
                  <a:pt x="443314" y="2069495"/>
                </a:lnTo>
                <a:lnTo>
                  <a:pt x="416321" y="2061879"/>
                </a:lnTo>
                <a:lnTo>
                  <a:pt x="389011" y="2053629"/>
                </a:lnTo>
                <a:lnTo>
                  <a:pt x="362019" y="2045378"/>
                </a:lnTo>
                <a:lnTo>
                  <a:pt x="335343" y="2036176"/>
                </a:lnTo>
                <a:lnTo>
                  <a:pt x="308668" y="2026656"/>
                </a:lnTo>
                <a:lnTo>
                  <a:pt x="282311" y="2016502"/>
                </a:lnTo>
                <a:lnTo>
                  <a:pt x="255953" y="2006030"/>
                </a:lnTo>
                <a:lnTo>
                  <a:pt x="229913" y="1994923"/>
                </a:lnTo>
                <a:lnTo>
                  <a:pt x="203556" y="1983499"/>
                </a:lnTo>
                <a:lnTo>
                  <a:pt x="177833" y="1971441"/>
                </a:lnTo>
                <a:lnTo>
                  <a:pt x="152429" y="1959065"/>
                </a:lnTo>
                <a:lnTo>
                  <a:pt x="127024" y="1946372"/>
                </a:lnTo>
                <a:lnTo>
                  <a:pt x="101619" y="1933044"/>
                </a:lnTo>
                <a:lnTo>
                  <a:pt x="76532" y="1919399"/>
                </a:lnTo>
                <a:lnTo>
                  <a:pt x="51762" y="1905437"/>
                </a:lnTo>
                <a:lnTo>
                  <a:pt x="27310" y="1890523"/>
                </a:lnTo>
                <a:lnTo>
                  <a:pt x="2858" y="1875291"/>
                </a:lnTo>
                <a:lnTo>
                  <a:pt x="0" y="1888301"/>
                </a:lnTo>
                <a:lnTo>
                  <a:pt x="0" y="1870531"/>
                </a:lnTo>
                <a:lnTo>
                  <a:pt x="952" y="1850222"/>
                </a:lnTo>
                <a:lnTo>
                  <a:pt x="2223" y="1829913"/>
                </a:lnTo>
                <a:lnTo>
                  <a:pt x="3493" y="1809604"/>
                </a:lnTo>
                <a:lnTo>
                  <a:pt x="5398" y="1790247"/>
                </a:lnTo>
                <a:lnTo>
                  <a:pt x="6986" y="1770573"/>
                </a:lnTo>
                <a:lnTo>
                  <a:pt x="9209" y="1750898"/>
                </a:lnTo>
                <a:lnTo>
                  <a:pt x="11749" y="1732176"/>
                </a:lnTo>
                <a:lnTo>
                  <a:pt x="14290" y="1713136"/>
                </a:lnTo>
                <a:lnTo>
                  <a:pt x="17148" y="1694414"/>
                </a:lnTo>
                <a:lnTo>
                  <a:pt x="20006" y="1676009"/>
                </a:lnTo>
                <a:lnTo>
                  <a:pt x="23499" y="1657604"/>
                </a:lnTo>
                <a:lnTo>
                  <a:pt x="26992" y="1639834"/>
                </a:lnTo>
                <a:lnTo>
                  <a:pt x="30486" y="1621746"/>
                </a:lnTo>
                <a:lnTo>
                  <a:pt x="34931" y="1604293"/>
                </a:lnTo>
                <a:lnTo>
                  <a:pt x="38742" y="1586840"/>
                </a:lnTo>
                <a:lnTo>
                  <a:pt x="43188" y="1569704"/>
                </a:lnTo>
                <a:lnTo>
                  <a:pt x="47951" y="1552569"/>
                </a:lnTo>
                <a:lnTo>
                  <a:pt x="52715" y="1536068"/>
                </a:lnTo>
                <a:lnTo>
                  <a:pt x="57796" y="1519249"/>
                </a:lnTo>
                <a:lnTo>
                  <a:pt x="62877" y="1503066"/>
                </a:lnTo>
                <a:lnTo>
                  <a:pt x="68593" y="1486564"/>
                </a:lnTo>
                <a:lnTo>
                  <a:pt x="73991" y="1470698"/>
                </a:lnTo>
                <a:lnTo>
                  <a:pt x="80025" y="1455149"/>
                </a:lnTo>
                <a:lnTo>
                  <a:pt x="86059" y="1439283"/>
                </a:lnTo>
                <a:lnTo>
                  <a:pt x="92410" y="1424051"/>
                </a:lnTo>
                <a:lnTo>
                  <a:pt x="98761" y="1409137"/>
                </a:lnTo>
                <a:lnTo>
                  <a:pt x="105430" y="1393905"/>
                </a:lnTo>
                <a:lnTo>
                  <a:pt x="112098" y="1378990"/>
                </a:lnTo>
                <a:lnTo>
                  <a:pt x="119402" y="1364393"/>
                </a:lnTo>
                <a:lnTo>
                  <a:pt x="126706" y="1350114"/>
                </a:lnTo>
                <a:lnTo>
                  <a:pt x="134010" y="1335834"/>
                </a:lnTo>
                <a:lnTo>
                  <a:pt x="141632" y="1321871"/>
                </a:lnTo>
                <a:lnTo>
                  <a:pt x="149571" y="1307909"/>
                </a:lnTo>
                <a:lnTo>
                  <a:pt x="157510" y="1294264"/>
                </a:lnTo>
                <a:lnTo>
                  <a:pt x="165766" y="1280936"/>
                </a:lnTo>
                <a:lnTo>
                  <a:pt x="174023" y="1267291"/>
                </a:lnTo>
                <a:lnTo>
                  <a:pt x="182597" y="1253963"/>
                </a:lnTo>
                <a:lnTo>
                  <a:pt x="191171" y="1241270"/>
                </a:lnTo>
                <a:lnTo>
                  <a:pt x="200380" y="1228260"/>
                </a:lnTo>
                <a:lnTo>
                  <a:pt x="209589" y="1215884"/>
                </a:lnTo>
                <a:lnTo>
                  <a:pt x="218799" y="1203191"/>
                </a:lnTo>
                <a:lnTo>
                  <a:pt x="228008" y="1191133"/>
                </a:lnTo>
                <a:lnTo>
                  <a:pt x="237852" y="1178757"/>
                </a:lnTo>
                <a:lnTo>
                  <a:pt x="247697" y="1167016"/>
                </a:lnTo>
                <a:lnTo>
                  <a:pt x="257541" y="1155275"/>
                </a:lnTo>
                <a:lnTo>
                  <a:pt x="267703" y="1143533"/>
                </a:lnTo>
                <a:lnTo>
                  <a:pt x="278182" y="1132110"/>
                </a:lnTo>
                <a:lnTo>
                  <a:pt x="288662" y="1120686"/>
                </a:lnTo>
                <a:lnTo>
                  <a:pt x="298824" y="1109579"/>
                </a:lnTo>
                <a:lnTo>
                  <a:pt x="309938" y="1098473"/>
                </a:lnTo>
                <a:lnTo>
                  <a:pt x="320735" y="1087684"/>
                </a:lnTo>
                <a:lnTo>
                  <a:pt x="331850" y="1076895"/>
                </a:lnTo>
                <a:lnTo>
                  <a:pt x="343282" y="1066423"/>
                </a:lnTo>
                <a:lnTo>
                  <a:pt x="354715" y="1055951"/>
                </a:lnTo>
                <a:lnTo>
                  <a:pt x="366147" y="1045797"/>
                </a:lnTo>
                <a:lnTo>
                  <a:pt x="377897" y="1035642"/>
                </a:lnTo>
                <a:lnTo>
                  <a:pt x="389964" y="1025805"/>
                </a:lnTo>
                <a:lnTo>
                  <a:pt x="401714" y="1015968"/>
                </a:lnTo>
                <a:lnTo>
                  <a:pt x="414099" y="1006448"/>
                </a:lnTo>
                <a:lnTo>
                  <a:pt x="426801" y="996928"/>
                </a:lnTo>
                <a:lnTo>
                  <a:pt x="439186" y="987408"/>
                </a:lnTo>
                <a:lnTo>
                  <a:pt x="451571" y="977888"/>
                </a:lnTo>
                <a:lnTo>
                  <a:pt x="477293" y="960118"/>
                </a:lnTo>
                <a:lnTo>
                  <a:pt x="481421" y="957262"/>
                </a:lnTo>
                <a:close/>
                <a:moveTo>
                  <a:pt x="839471" y="0"/>
                </a:moveTo>
                <a:lnTo>
                  <a:pt x="852171" y="0"/>
                </a:lnTo>
                <a:lnTo>
                  <a:pt x="865506" y="0"/>
                </a:lnTo>
                <a:lnTo>
                  <a:pt x="878206" y="636"/>
                </a:lnTo>
                <a:lnTo>
                  <a:pt x="890906" y="1271"/>
                </a:lnTo>
                <a:lnTo>
                  <a:pt x="903288" y="2542"/>
                </a:lnTo>
                <a:lnTo>
                  <a:pt x="915988" y="3813"/>
                </a:lnTo>
                <a:lnTo>
                  <a:pt x="928371" y="5719"/>
                </a:lnTo>
                <a:lnTo>
                  <a:pt x="940436" y="7943"/>
                </a:lnTo>
                <a:lnTo>
                  <a:pt x="952818" y="10167"/>
                </a:lnTo>
                <a:lnTo>
                  <a:pt x="964883" y="12708"/>
                </a:lnTo>
                <a:lnTo>
                  <a:pt x="976631" y="15568"/>
                </a:lnTo>
                <a:lnTo>
                  <a:pt x="988696" y="19062"/>
                </a:lnTo>
                <a:lnTo>
                  <a:pt x="1000443" y="22239"/>
                </a:lnTo>
                <a:lnTo>
                  <a:pt x="1011873" y="26052"/>
                </a:lnTo>
                <a:lnTo>
                  <a:pt x="1023621" y="30182"/>
                </a:lnTo>
                <a:lnTo>
                  <a:pt x="1034733" y="34630"/>
                </a:lnTo>
                <a:lnTo>
                  <a:pt x="1046163" y="39395"/>
                </a:lnTo>
                <a:lnTo>
                  <a:pt x="1057276" y="44161"/>
                </a:lnTo>
                <a:lnTo>
                  <a:pt x="1068388" y="48926"/>
                </a:lnTo>
                <a:lnTo>
                  <a:pt x="1079183" y="54645"/>
                </a:lnTo>
                <a:lnTo>
                  <a:pt x="1089661" y="60046"/>
                </a:lnTo>
                <a:lnTo>
                  <a:pt x="1100456" y="66082"/>
                </a:lnTo>
                <a:lnTo>
                  <a:pt x="1110616" y="72119"/>
                </a:lnTo>
                <a:lnTo>
                  <a:pt x="1120776" y="78790"/>
                </a:lnTo>
                <a:lnTo>
                  <a:pt x="1130936" y="85462"/>
                </a:lnTo>
                <a:lnTo>
                  <a:pt x="1140461" y="92134"/>
                </a:lnTo>
                <a:lnTo>
                  <a:pt x="1150303" y="99123"/>
                </a:lnTo>
                <a:lnTo>
                  <a:pt x="1159828" y="106430"/>
                </a:lnTo>
                <a:lnTo>
                  <a:pt x="1169353" y="114055"/>
                </a:lnTo>
                <a:lnTo>
                  <a:pt x="1178561" y="121680"/>
                </a:lnTo>
                <a:lnTo>
                  <a:pt x="1187133" y="129623"/>
                </a:lnTo>
                <a:lnTo>
                  <a:pt x="1196023" y="137883"/>
                </a:lnTo>
                <a:lnTo>
                  <a:pt x="1204596" y="146143"/>
                </a:lnTo>
                <a:lnTo>
                  <a:pt x="1213168" y="155039"/>
                </a:lnTo>
                <a:lnTo>
                  <a:pt x="1221106" y="163299"/>
                </a:lnTo>
                <a:lnTo>
                  <a:pt x="1229043" y="172513"/>
                </a:lnTo>
                <a:lnTo>
                  <a:pt x="1236981" y="181726"/>
                </a:lnTo>
                <a:lnTo>
                  <a:pt x="1244283" y="190939"/>
                </a:lnTo>
                <a:lnTo>
                  <a:pt x="1251586" y="200153"/>
                </a:lnTo>
                <a:lnTo>
                  <a:pt x="1258888" y="210001"/>
                </a:lnTo>
                <a:lnTo>
                  <a:pt x="1265556" y="219850"/>
                </a:lnTo>
                <a:lnTo>
                  <a:pt x="1272223" y="230017"/>
                </a:lnTo>
                <a:lnTo>
                  <a:pt x="1278256" y="240183"/>
                </a:lnTo>
                <a:lnTo>
                  <a:pt x="1284606" y="250667"/>
                </a:lnTo>
                <a:lnTo>
                  <a:pt x="1290321" y="261151"/>
                </a:lnTo>
                <a:lnTo>
                  <a:pt x="1296353" y="271953"/>
                </a:lnTo>
                <a:lnTo>
                  <a:pt x="1301433" y="282755"/>
                </a:lnTo>
                <a:lnTo>
                  <a:pt x="1306831" y="293239"/>
                </a:lnTo>
                <a:lnTo>
                  <a:pt x="1311593" y="304359"/>
                </a:lnTo>
                <a:lnTo>
                  <a:pt x="1316356" y="315796"/>
                </a:lnTo>
                <a:lnTo>
                  <a:pt x="1320483" y="327234"/>
                </a:lnTo>
                <a:lnTo>
                  <a:pt x="1324293" y="338671"/>
                </a:lnTo>
                <a:lnTo>
                  <a:pt x="1328421" y="350426"/>
                </a:lnTo>
                <a:lnTo>
                  <a:pt x="1331913" y="362181"/>
                </a:lnTo>
                <a:lnTo>
                  <a:pt x="1335088" y="373936"/>
                </a:lnTo>
                <a:lnTo>
                  <a:pt x="1337946" y="386009"/>
                </a:lnTo>
                <a:lnTo>
                  <a:pt x="1340803" y="398081"/>
                </a:lnTo>
                <a:lnTo>
                  <a:pt x="1343026" y="410472"/>
                </a:lnTo>
                <a:lnTo>
                  <a:pt x="1344931" y="422862"/>
                </a:lnTo>
                <a:lnTo>
                  <a:pt x="1346518" y="435252"/>
                </a:lnTo>
                <a:lnTo>
                  <a:pt x="1348106" y="447643"/>
                </a:lnTo>
                <a:lnTo>
                  <a:pt x="1349058" y="460033"/>
                </a:lnTo>
                <a:lnTo>
                  <a:pt x="1350011" y="472741"/>
                </a:lnTo>
                <a:lnTo>
                  <a:pt x="1350646" y="485449"/>
                </a:lnTo>
                <a:lnTo>
                  <a:pt x="1350963" y="498475"/>
                </a:lnTo>
                <a:lnTo>
                  <a:pt x="1350646" y="513407"/>
                </a:lnTo>
                <a:lnTo>
                  <a:pt x="1349693" y="528975"/>
                </a:lnTo>
                <a:lnTo>
                  <a:pt x="1348423" y="543907"/>
                </a:lnTo>
                <a:lnTo>
                  <a:pt x="1347153" y="558521"/>
                </a:lnTo>
                <a:lnTo>
                  <a:pt x="1345248" y="573453"/>
                </a:lnTo>
                <a:lnTo>
                  <a:pt x="1342708" y="588067"/>
                </a:lnTo>
                <a:lnTo>
                  <a:pt x="1339851" y="602682"/>
                </a:lnTo>
                <a:lnTo>
                  <a:pt x="1336358" y="616660"/>
                </a:lnTo>
                <a:lnTo>
                  <a:pt x="1332866" y="631275"/>
                </a:lnTo>
                <a:lnTo>
                  <a:pt x="1328738" y="645254"/>
                </a:lnTo>
                <a:lnTo>
                  <a:pt x="1324293" y="658915"/>
                </a:lnTo>
                <a:lnTo>
                  <a:pt x="1319531" y="672576"/>
                </a:lnTo>
                <a:lnTo>
                  <a:pt x="1314133" y="685920"/>
                </a:lnTo>
                <a:lnTo>
                  <a:pt x="1308418" y="699263"/>
                </a:lnTo>
                <a:lnTo>
                  <a:pt x="1302386" y="712607"/>
                </a:lnTo>
                <a:lnTo>
                  <a:pt x="1296353" y="725315"/>
                </a:lnTo>
                <a:lnTo>
                  <a:pt x="1289368" y="738023"/>
                </a:lnTo>
                <a:lnTo>
                  <a:pt x="1282383" y="750413"/>
                </a:lnTo>
                <a:lnTo>
                  <a:pt x="1275081" y="762486"/>
                </a:lnTo>
                <a:lnTo>
                  <a:pt x="1267143" y="774559"/>
                </a:lnTo>
                <a:lnTo>
                  <a:pt x="1259206" y="786313"/>
                </a:lnTo>
                <a:lnTo>
                  <a:pt x="1250633" y="797751"/>
                </a:lnTo>
                <a:lnTo>
                  <a:pt x="1242061" y="809188"/>
                </a:lnTo>
                <a:lnTo>
                  <a:pt x="1232853" y="819990"/>
                </a:lnTo>
                <a:lnTo>
                  <a:pt x="1223963" y="830792"/>
                </a:lnTo>
                <a:lnTo>
                  <a:pt x="1214121" y="841276"/>
                </a:lnTo>
                <a:lnTo>
                  <a:pt x="1204278" y="851442"/>
                </a:lnTo>
                <a:lnTo>
                  <a:pt x="1193801" y="860974"/>
                </a:lnTo>
                <a:lnTo>
                  <a:pt x="1183323" y="870822"/>
                </a:lnTo>
                <a:lnTo>
                  <a:pt x="1172528" y="880036"/>
                </a:lnTo>
                <a:lnTo>
                  <a:pt x="1161733" y="889249"/>
                </a:lnTo>
                <a:lnTo>
                  <a:pt x="1150303" y="897827"/>
                </a:lnTo>
                <a:lnTo>
                  <a:pt x="1134746" y="909264"/>
                </a:lnTo>
                <a:lnTo>
                  <a:pt x="1118236" y="920066"/>
                </a:lnTo>
                <a:lnTo>
                  <a:pt x="1101408" y="929915"/>
                </a:lnTo>
                <a:lnTo>
                  <a:pt x="1084581" y="939446"/>
                </a:lnTo>
                <a:lnTo>
                  <a:pt x="1066801" y="948342"/>
                </a:lnTo>
                <a:lnTo>
                  <a:pt x="1048703" y="956602"/>
                </a:lnTo>
                <a:lnTo>
                  <a:pt x="1040131" y="960414"/>
                </a:lnTo>
                <a:lnTo>
                  <a:pt x="1030606" y="963909"/>
                </a:lnTo>
                <a:lnTo>
                  <a:pt x="1021398" y="967722"/>
                </a:lnTo>
                <a:lnTo>
                  <a:pt x="1011873" y="970899"/>
                </a:lnTo>
                <a:lnTo>
                  <a:pt x="1002348" y="973758"/>
                </a:lnTo>
                <a:lnTo>
                  <a:pt x="993141" y="976617"/>
                </a:lnTo>
                <a:lnTo>
                  <a:pt x="983616" y="979794"/>
                </a:lnTo>
                <a:lnTo>
                  <a:pt x="973773" y="982018"/>
                </a:lnTo>
                <a:lnTo>
                  <a:pt x="963931" y="984560"/>
                </a:lnTo>
                <a:lnTo>
                  <a:pt x="954088" y="986466"/>
                </a:lnTo>
                <a:lnTo>
                  <a:pt x="944246" y="988372"/>
                </a:lnTo>
                <a:lnTo>
                  <a:pt x="934403" y="990596"/>
                </a:lnTo>
                <a:lnTo>
                  <a:pt x="924561" y="991867"/>
                </a:lnTo>
                <a:lnTo>
                  <a:pt x="914401" y="993455"/>
                </a:lnTo>
                <a:lnTo>
                  <a:pt x="904241" y="994409"/>
                </a:lnTo>
                <a:lnTo>
                  <a:pt x="893763" y="995362"/>
                </a:lnTo>
                <a:lnTo>
                  <a:pt x="883603" y="995997"/>
                </a:lnTo>
                <a:lnTo>
                  <a:pt x="873126" y="996632"/>
                </a:lnTo>
                <a:lnTo>
                  <a:pt x="862648" y="996950"/>
                </a:lnTo>
                <a:lnTo>
                  <a:pt x="852171" y="996950"/>
                </a:lnTo>
                <a:lnTo>
                  <a:pt x="840423" y="996950"/>
                </a:lnTo>
                <a:lnTo>
                  <a:pt x="828358" y="996315"/>
                </a:lnTo>
                <a:lnTo>
                  <a:pt x="816293" y="995679"/>
                </a:lnTo>
                <a:lnTo>
                  <a:pt x="804546" y="994726"/>
                </a:lnTo>
                <a:lnTo>
                  <a:pt x="792798" y="993455"/>
                </a:lnTo>
                <a:lnTo>
                  <a:pt x="781368" y="992185"/>
                </a:lnTo>
                <a:lnTo>
                  <a:pt x="769621" y="990278"/>
                </a:lnTo>
                <a:lnTo>
                  <a:pt x="758191" y="988054"/>
                </a:lnTo>
                <a:lnTo>
                  <a:pt x="746761" y="985831"/>
                </a:lnTo>
                <a:lnTo>
                  <a:pt x="735331" y="983289"/>
                </a:lnTo>
                <a:lnTo>
                  <a:pt x="724218" y="980430"/>
                </a:lnTo>
                <a:lnTo>
                  <a:pt x="713106" y="977253"/>
                </a:lnTo>
                <a:lnTo>
                  <a:pt x="702311" y="973758"/>
                </a:lnTo>
                <a:lnTo>
                  <a:pt x="691198" y="970263"/>
                </a:lnTo>
                <a:lnTo>
                  <a:pt x="680721" y="966768"/>
                </a:lnTo>
                <a:lnTo>
                  <a:pt x="670243" y="962321"/>
                </a:lnTo>
                <a:lnTo>
                  <a:pt x="659448" y="958190"/>
                </a:lnTo>
                <a:lnTo>
                  <a:pt x="648971" y="953425"/>
                </a:lnTo>
                <a:lnTo>
                  <a:pt x="638811" y="948659"/>
                </a:lnTo>
                <a:lnTo>
                  <a:pt x="628651" y="943894"/>
                </a:lnTo>
                <a:lnTo>
                  <a:pt x="618491" y="938493"/>
                </a:lnTo>
                <a:lnTo>
                  <a:pt x="608648" y="933410"/>
                </a:lnTo>
                <a:lnTo>
                  <a:pt x="599123" y="927373"/>
                </a:lnTo>
                <a:lnTo>
                  <a:pt x="589281" y="921655"/>
                </a:lnTo>
                <a:lnTo>
                  <a:pt x="579756" y="915618"/>
                </a:lnTo>
                <a:lnTo>
                  <a:pt x="570548" y="909264"/>
                </a:lnTo>
                <a:lnTo>
                  <a:pt x="561023" y="902910"/>
                </a:lnTo>
                <a:lnTo>
                  <a:pt x="552133" y="895921"/>
                </a:lnTo>
                <a:lnTo>
                  <a:pt x="543561" y="889249"/>
                </a:lnTo>
                <a:lnTo>
                  <a:pt x="534671" y="881942"/>
                </a:lnTo>
                <a:lnTo>
                  <a:pt x="526098" y="874952"/>
                </a:lnTo>
                <a:lnTo>
                  <a:pt x="517526" y="867328"/>
                </a:lnTo>
                <a:lnTo>
                  <a:pt x="508318" y="858750"/>
                </a:lnTo>
                <a:lnTo>
                  <a:pt x="499428" y="849854"/>
                </a:lnTo>
                <a:lnTo>
                  <a:pt x="490538" y="840958"/>
                </a:lnTo>
                <a:lnTo>
                  <a:pt x="481648" y="831427"/>
                </a:lnTo>
                <a:lnTo>
                  <a:pt x="473711" y="821896"/>
                </a:lnTo>
                <a:lnTo>
                  <a:pt x="465456" y="812047"/>
                </a:lnTo>
                <a:lnTo>
                  <a:pt x="457518" y="801881"/>
                </a:lnTo>
                <a:lnTo>
                  <a:pt x="449898" y="791714"/>
                </a:lnTo>
                <a:lnTo>
                  <a:pt x="442596" y="781548"/>
                </a:lnTo>
                <a:lnTo>
                  <a:pt x="435293" y="770746"/>
                </a:lnTo>
                <a:lnTo>
                  <a:pt x="428626" y="759944"/>
                </a:lnTo>
                <a:lnTo>
                  <a:pt x="421958" y="749142"/>
                </a:lnTo>
                <a:lnTo>
                  <a:pt x="415608" y="738023"/>
                </a:lnTo>
                <a:lnTo>
                  <a:pt x="409576" y="726585"/>
                </a:lnTo>
                <a:lnTo>
                  <a:pt x="403861" y="715148"/>
                </a:lnTo>
                <a:lnTo>
                  <a:pt x="398463" y="703393"/>
                </a:lnTo>
                <a:lnTo>
                  <a:pt x="393383" y="691638"/>
                </a:lnTo>
                <a:lnTo>
                  <a:pt x="388303" y="679566"/>
                </a:lnTo>
                <a:lnTo>
                  <a:pt x="383858" y="667493"/>
                </a:lnTo>
                <a:lnTo>
                  <a:pt x="379731" y="655420"/>
                </a:lnTo>
                <a:lnTo>
                  <a:pt x="375603" y="643030"/>
                </a:lnTo>
                <a:lnTo>
                  <a:pt x="372111" y="630322"/>
                </a:lnTo>
                <a:lnTo>
                  <a:pt x="368936" y="617614"/>
                </a:lnTo>
                <a:lnTo>
                  <a:pt x="365443" y="604588"/>
                </a:lnTo>
                <a:lnTo>
                  <a:pt x="362903" y="591880"/>
                </a:lnTo>
                <a:lnTo>
                  <a:pt x="360681" y="578854"/>
                </a:lnTo>
                <a:lnTo>
                  <a:pt x="358776" y="565828"/>
                </a:lnTo>
                <a:lnTo>
                  <a:pt x="357188" y="552485"/>
                </a:lnTo>
                <a:lnTo>
                  <a:pt x="355601" y="539141"/>
                </a:lnTo>
                <a:lnTo>
                  <a:pt x="354648" y="525480"/>
                </a:lnTo>
                <a:lnTo>
                  <a:pt x="354331" y="511819"/>
                </a:lnTo>
                <a:lnTo>
                  <a:pt x="354013" y="498475"/>
                </a:lnTo>
                <a:lnTo>
                  <a:pt x="354331" y="485449"/>
                </a:lnTo>
                <a:lnTo>
                  <a:pt x="354648" y="472741"/>
                </a:lnTo>
                <a:lnTo>
                  <a:pt x="355601" y="460033"/>
                </a:lnTo>
                <a:lnTo>
                  <a:pt x="356871" y="447643"/>
                </a:lnTo>
                <a:lnTo>
                  <a:pt x="358141" y="434935"/>
                </a:lnTo>
                <a:lnTo>
                  <a:pt x="360046" y="422544"/>
                </a:lnTo>
                <a:lnTo>
                  <a:pt x="361951" y="410472"/>
                </a:lnTo>
                <a:lnTo>
                  <a:pt x="364173" y="397763"/>
                </a:lnTo>
                <a:lnTo>
                  <a:pt x="366713" y="385691"/>
                </a:lnTo>
                <a:lnTo>
                  <a:pt x="369888" y="373936"/>
                </a:lnTo>
                <a:lnTo>
                  <a:pt x="373063" y="361863"/>
                </a:lnTo>
                <a:lnTo>
                  <a:pt x="376556" y="350108"/>
                </a:lnTo>
                <a:lnTo>
                  <a:pt x="380683" y="338671"/>
                </a:lnTo>
                <a:lnTo>
                  <a:pt x="384493" y="326916"/>
                </a:lnTo>
                <a:lnTo>
                  <a:pt x="388621" y="315796"/>
                </a:lnTo>
                <a:lnTo>
                  <a:pt x="393383" y="304359"/>
                </a:lnTo>
                <a:lnTo>
                  <a:pt x="398146" y="293239"/>
                </a:lnTo>
                <a:lnTo>
                  <a:pt x="403543" y="282755"/>
                </a:lnTo>
                <a:lnTo>
                  <a:pt x="408623" y="271636"/>
                </a:lnTo>
                <a:lnTo>
                  <a:pt x="414656" y="261151"/>
                </a:lnTo>
                <a:lnTo>
                  <a:pt x="420371" y="250667"/>
                </a:lnTo>
                <a:lnTo>
                  <a:pt x="426721" y="240183"/>
                </a:lnTo>
                <a:lnTo>
                  <a:pt x="432753" y="230017"/>
                </a:lnTo>
                <a:lnTo>
                  <a:pt x="439421" y="219850"/>
                </a:lnTo>
                <a:lnTo>
                  <a:pt x="446088" y="210001"/>
                </a:lnTo>
                <a:lnTo>
                  <a:pt x="453391" y="200153"/>
                </a:lnTo>
                <a:lnTo>
                  <a:pt x="460693" y="190939"/>
                </a:lnTo>
                <a:lnTo>
                  <a:pt x="467996" y="181408"/>
                </a:lnTo>
                <a:lnTo>
                  <a:pt x="475933" y="172195"/>
                </a:lnTo>
                <a:lnTo>
                  <a:pt x="483871" y="163299"/>
                </a:lnTo>
                <a:lnTo>
                  <a:pt x="491808" y="154403"/>
                </a:lnTo>
                <a:lnTo>
                  <a:pt x="500381" y="146143"/>
                </a:lnTo>
                <a:lnTo>
                  <a:pt x="508953" y="137565"/>
                </a:lnTo>
                <a:lnTo>
                  <a:pt x="517526" y="129305"/>
                </a:lnTo>
                <a:lnTo>
                  <a:pt x="526416" y="121680"/>
                </a:lnTo>
                <a:lnTo>
                  <a:pt x="535623" y="113738"/>
                </a:lnTo>
                <a:lnTo>
                  <a:pt x="545148" y="106113"/>
                </a:lnTo>
                <a:lnTo>
                  <a:pt x="554673" y="99123"/>
                </a:lnTo>
                <a:lnTo>
                  <a:pt x="564516" y="92134"/>
                </a:lnTo>
                <a:lnTo>
                  <a:pt x="574041" y="85462"/>
                </a:lnTo>
                <a:lnTo>
                  <a:pt x="584201" y="78473"/>
                </a:lnTo>
                <a:lnTo>
                  <a:pt x="594361" y="72119"/>
                </a:lnTo>
                <a:lnTo>
                  <a:pt x="604838" y="66082"/>
                </a:lnTo>
                <a:lnTo>
                  <a:pt x="615316" y="60046"/>
                </a:lnTo>
                <a:lnTo>
                  <a:pt x="625793" y="54645"/>
                </a:lnTo>
                <a:lnTo>
                  <a:pt x="636906" y="48926"/>
                </a:lnTo>
                <a:lnTo>
                  <a:pt x="647701" y="44161"/>
                </a:lnTo>
                <a:lnTo>
                  <a:pt x="658813" y="39395"/>
                </a:lnTo>
                <a:lnTo>
                  <a:pt x="670243" y="34630"/>
                </a:lnTo>
                <a:lnTo>
                  <a:pt x="681356" y="30182"/>
                </a:lnTo>
                <a:lnTo>
                  <a:pt x="693103" y="26052"/>
                </a:lnTo>
                <a:lnTo>
                  <a:pt x="704533" y="22239"/>
                </a:lnTo>
                <a:lnTo>
                  <a:pt x="716281" y="19062"/>
                </a:lnTo>
                <a:lnTo>
                  <a:pt x="728346" y="15568"/>
                </a:lnTo>
                <a:lnTo>
                  <a:pt x="740093" y="12708"/>
                </a:lnTo>
                <a:lnTo>
                  <a:pt x="752158" y="10167"/>
                </a:lnTo>
                <a:lnTo>
                  <a:pt x="764541" y="7625"/>
                </a:lnTo>
                <a:lnTo>
                  <a:pt x="776606" y="5719"/>
                </a:lnTo>
                <a:lnTo>
                  <a:pt x="788988" y="3813"/>
                </a:lnTo>
                <a:lnTo>
                  <a:pt x="801688" y="2542"/>
                </a:lnTo>
                <a:lnTo>
                  <a:pt x="814071" y="1271"/>
                </a:lnTo>
                <a:lnTo>
                  <a:pt x="826771" y="636"/>
                </a:lnTo>
                <a:lnTo>
                  <a:pt x="839471" y="0"/>
                </a:lnTo>
                <a:close/>
              </a:path>
            </a:pathLst>
          </a:custGeom>
          <a:solidFill>
            <a:schemeClr val="accent1"/>
          </a:solidFill>
          <a:ln>
            <a:noFill/>
          </a:ln>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chemeClr val="bg1"/>
              </a:solidFill>
              <a:latin typeface="+mn-lt"/>
              <a:ea typeface="+mn-ea"/>
            </a:endParaRPr>
          </a:p>
        </p:txBody>
      </p:sp>
      <p:sp>
        <p:nvSpPr>
          <p:cNvPr id="4108" name="文本框 20"/>
          <p:cNvSpPr txBox="1">
            <a:spLocks noChangeArrowheads="1"/>
          </p:cNvSpPr>
          <p:nvPr/>
        </p:nvSpPr>
        <p:spPr bwMode="auto">
          <a:xfrm>
            <a:off x="7032625" y="4635501"/>
            <a:ext cx="18192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eaLnBrk="1" hangingPunct="1"/>
            <a:r>
              <a:rPr lang="zh-CN" altLang="en-US" dirty="0">
                <a:solidFill>
                  <a:schemeClr val="bg1"/>
                </a:solidFill>
              </a:rPr>
              <a:t>授课人：王尊亮</a:t>
            </a:r>
            <a:endParaRPr lang="zh-CN" altLang="en-US" dirty="0">
              <a:solidFill>
                <a:schemeClr val="bg1"/>
              </a:solidFill>
            </a:endParaRPr>
          </a:p>
        </p:txBody>
      </p:sp>
    </p:spTree>
  </p:cSld>
  <p:clrMapOvr>
    <a:masterClrMapping/>
  </p:clrMapOvr>
  <p:transition spd="slow">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3.1 </a:t>
            </a:r>
            <a:r>
              <a:rPr lang="en-US" altLang="zh-CN" b="0" kern="1800" dirty="0">
                <a:latin typeface="Times New Roman" panose="02020603050405020304"/>
                <a:sym typeface="+mn-ea"/>
              </a:rPr>
              <a:t>Web</a:t>
            </a:r>
            <a:r>
              <a:rPr lang="zh-CN" altLang="en-US" b="0" kern="1800" dirty="0">
                <a:latin typeface="Times New Roman" panose="02020603050405020304"/>
                <a:sym typeface="+mn-ea"/>
              </a:rPr>
              <a:t>身份验证</a:t>
            </a:r>
            <a:r>
              <a:rPr lang="en-US" altLang="zh-CN" b="0" kern="1800" dirty="0">
                <a:latin typeface="Times New Roman" panose="02020603050405020304"/>
                <a:sym typeface="+mn-ea"/>
              </a:rPr>
              <a:t>与授权概述</a:t>
            </a:r>
            <a:endParaRPr lang="zh-CN" altLang="en-US" b="0" kern="1800" dirty="0">
              <a:latin typeface="Times New Roman" panose="02020603050405020304"/>
            </a:endParaRPr>
          </a:p>
        </p:txBody>
      </p:sp>
      <p:pic>
        <p:nvPicPr>
          <p:cNvPr id="4" name="图片 3"/>
          <p:cNvPicPr>
            <a:picLocks noChangeAspect="1"/>
          </p:cNvPicPr>
          <p:nvPr/>
        </p:nvPicPr>
        <p:blipFill>
          <a:blip r:embed="rId1"/>
          <a:stretch>
            <a:fillRect/>
          </a:stretch>
        </p:blipFill>
        <p:spPr>
          <a:xfrm>
            <a:off x="1332865" y="1361440"/>
            <a:ext cx="9151620" cy="51504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3.1 </a:t>
            </a:r>
            <a:r>
              <a:rPr lang="en-US" altLang="zh-CN" b="0" kern="1800" dirty="0">
                <a:latin typeface="Times New Roman" panose="02020603050405020304"/>
                <a:sym typeface="+mn-ea"/>
              </a:rPr>
              <a:t>Web</a:t>
            </a:r>
            <a:r>
              <a:rPr lang="zh-CN" altLang="en-US" b="0" kern="1800" dirty="0">
                <a:latin typeface="Times New Roman" panose="02020603050405020304"/>
                <a:sym typeface="+mn-ea"/>
              </a:rPr>
              <a:t>身份验证</a:t>
            </a:r>
            <a:r>
              <a:rPr lang="en-US" altLang="zh-CN" b="0" kern="1800" dirty="0">
                <a:latin typeface="Times New Roman" panose="02020603050405020304"/>
                <a:sym typeface="+mn-ea"/>
              </a:rPr>
              <a:t>与授权概述</a:t>
            </a:r>
            <a:endParaRPr lang="zh-CN" altLang="en-US" b="0" kern="1800" dirty="0">
              <a:latin typeface="Times New Roman" panose="02020603050405020304"/>
            </a:endParaRPr>
          </a:p>
        </p:txBody>
      </p:sp>
      <p:pic>
        <p:nvPicPr>
          <p:cNvPr id="3" name="图片 2"/>
          <p:cNvPicPr>
            <a:picLocks noChangeAspect="1"/>
          </p:cNvPicPr>
          <p:nvPr/>
        </p:nvPicPr>
        <p:blipFill>
          <a:blip r:embed="rId1"/>
          <a:stretch>
            <a:fillRect/>
          </a:stretch>
        </p:blipFill>
        <p:spPr>
          <a:xfrm>
            <a:off x="1514475" y="1383665"/>
            <a:ext cx="8426450" cy="49542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3.1 </a:t>
            </a:r>
            <a:r>
              <a:rPr lang="en-US" altLang="zh-CN" b="0" kern="1800" dirty="0">
                <a:latin typeface="Times New Roman" panose="02020603050405020304"/>
                <a:sym typeface="+mn-ea"/>
              </a:rPr>
              <a:t>Web</a:t>
            </a:r>
            <a:r>
              <a:rPr lang="zh-CN" altLang="en-US" b="0" kern="1800" dirty="0">
                <a:latin typeface="Times New Roman" panose="02020603050405020304"/>
                <a:sym typeface="+mn-ea"/>
              </a:rPr>
              <a:t>身份验证</a:t>
            </a:r>
            <a:r>
              <a:rPr lang="en-US" altLang="zh-CN" b="0" kern="1800" dirty="0">
                <a:latin typeface="Times New Roman" panose="02020603050405020304"/>
                <a:sym typeface="+mn-ea"/>
              </a:rPr>
              <a:t>与授权概述</a:t>
            </a:r>
            <a:endParaRPr lang="zh-CN" altLang="en-US" b="0" kern="1800" dirty="0">
              <a:latin typeface="Times New Roman" panose="02020603050405020304"/>
            </a:endParaRPr>
          </a:p>
        </p:txBody>
      </p:sp>
      <p:sp>
        <p:nvSpPr>
          <p:cNvPr id="3" name="文本框 2"/>
          <p:cNvSpPr txBox="1"/>
          <p:nvPr/>
        </p:nvSpPr>
        <p:spPr>
          <a:xfrm>
            <a:off x="250190" y="1223645"/>
            <a:ext cx="11069320" cy="1938020"/>
          </a:xfrm>
          <a:prstGeom prst="rect">
            <a:avLst/>
          </a:prstGeom>
          <a:noFill/>
        </p:spPr>
        <p:txBody>
          <a:bodyPr wrap="square" rtlCol="0">
            <a:spAutoFit/>
          </a:bodyPr>
          <a:lstStyle/>
          <a:p>
            <a:pPr marL="800100" lvl="1" indent="-342900">
              <a:lnSpc>
                <a:spcPct val="150000"/>
              </a:lnSpc>
              <a:buFont typeface="Wingdings" panose="05000000000000000000" pitchFamily="2" charset="2"/>
              <a:buChar char="Ø"/>
            </a:pPr>
            <a:r>
              <a:rPr sz="2000"/>
              <a:t>JWT(Json Web Token)是一个基于RFC7519的开放数据标准，适用于分布式场景、跨域认证。</a:t>
            </a:r>
            <a:endParaRPr sz="2000"/>
          </a:p>
          <a:p>
            <a:pPr marL="800100" lvl="1" indent="-342900">
              <a:lnSpc>
                <a:spcPct val="150000"/>
              </a:lnSpc>
              <a:buFont typeface="Wingdings" panose="05000000000000000000" pitchFamily="2" charset="2"/>
              <a:buChar char="Ø"/>
            </a:pPr>
            <a:r>
              <a:rPr lang="en-US" altLang="zh-CN" sz="2000" dirty="0"/>
              <a:t>建议使用 HTTP Header Authorization 的形式携带 Token，以下以 JavaScript 的 axios 库为例示范如何携带：</a:t>
            </a:r>
            <a:endParaRPr lang="en-US" altLang="zh-CN" sz="2000" dirty="0"/>
          </a:p>
        </p:txBody>
      </p:sp>
      <p:pic>
        <p:nvPicPr>
          <p:cNvPr id="4" name="图片 3"/>
          <p:cNvPicPr>
            <a:picLocks noChangeAspect="1"/>
          </p:cNvPicPr>
          <p:nvPr/>
        </p:nvPicPr>
        <p:blipFill>
          <a:blip r:embed="rId1"/>
          <a:stretch>
            <a:fillRect/>
          </a:stretch>
        </p:blipFill>
        <p:spPr>
          <a:xfrm>
            <a:off x="1957070" y="3143250"/>
            <a:ext cx="8277860" cy="35064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3.1 </a:t>
            </a:r>
            <a:r>
              <a:rPr lang="en-US" altLang="zh-CN" b="0" kern="1800" dirty="0">
                <a:latin typeface="Times New Roman" panose="02020603050405020304"/>
                <a:sym typeface="+mn-ea"/>
              </a:rPr>
              <a:t>Web</a:t>
            </a:r>
            <a:r>
              <a:rPr lang="zh-CN" altLang="en-US" b="0" kern="1800" dirty="0">
                <a:latin typeface="Times New Roman" panose="02020603050405020304"/>
                <a:sym typeface="+mn-ea"/>
              </a:rPr>
              <a:t>身份验证</a:t>
            </a:r>
            <a:r>
              <a:rPr lang="en-US" altLang="zh-CN" b="0" kern="1800" dirty="0">
                <a:latin typeface="Times New Roman" panose="02020603050405020304"/>
                <a:sym typeface="+mn-ea"/>
              </a:rPr>
              <a:t>与授权概述</a:t>
            </a:r>
            <a:endParaRPr lang="zh-CN" altLang="en-US" b="0" kern="1800" dirty="0">
              <a:latin typeface="Times New Roman" panose="02020603050405020304"/>
            </a:endParaRPr>
          </a:p>
        </p:txBody>
      </p:sp>
      <p:sp>
        <p:nvSpPr>
          <p:cNvPr id="3" name="文本框 2"/>
          <p:cNvSpPr txBox="1"/>
          <p:nvPr/>
        </p:nvSpPr>
        <p:spPr>
          <a:xfrm>
            <a:off x="250190" y="1223645"/>
            <a:ext cx="11069320" cy="1938020"/>
          </a:xfrm>
          <a:prstGeom prst="rect">
            <a:avLst/>
          </a:prstGeom>
          <a:noFill/>
        </p:spPr>
        <p:txBody>
          <a:bodyPr wrap="square" rtlCol="0">
            <a:spAutoFit/>
          </a:bodyPr>
          <a:lstStyle/>
          <a:p>
            <a:pPr marL="800100" lvl="1" indent="-342900">
              <a:lnSpc>
                <a:spcPct val="150000"/>
              </a:lnSpc>
              <a:buFont typeface="Wingdings" panose="05000000000000000000" pitchFamily="2" charset="2"/>
              <a:buChar char="Ø"/>
            </a:pPr>
            <a:r>
              <a:rPr lang="zh-CN" altLang="en-US" sz="2000" dirty="0"/>
              <a:t>JWT(Json Web Token)是一个基于RFC7519的开放数据标准，适用于分布式场景、跨域认证。</a:t>
            </a:r>
            <a:endParaRPr lang="zh-CN" altLang="en-US" sz="2000" dirty="0"/>
          </a:p>
          <a:p>
            <a:pPr marL="800100" lvl="1" indent="-342900">
              <a:lnSpc>
                <a:spcPct val="150000"/>
              </a:lnSpc>
              <a:buFont typeface="Wingdings" panose="05000000000000000000" pitchFamily="2" charset="2"/>
              <a:buChar char="Ø"/>
            </a:pPr>
            <a:r>
              <a:rPr lang="en-US" altLang="zh-CN" sz="2000" dirty="0"/>
              <a:t>建议使用 HTTP Header Authorization 的形式携带 Token，以下以APIfox 为例示范如何携带：</a:t>
            </a:r>
            <a:endParaRPr lang="en-US" altLang="zh-CN" sz="2000" dirty="0"/>
          </a:p>
        </p:txBody>
      </p:sp>
      <p:pic>
        <p:nvPicPr>
          <p:cNvPr id="5" name="图片 4"/>
          <p:cNvPicPr>
            <a:picLocks noChangeAspect="1"/>
          </p:cNvPicPr>
          <p:nvPr/>
        </p:nvPicPr>
        <p:blipFill>
          <a:blip r:embed="rId1"/>
          <a:stretch>
            <a:fillRect/>
          </a:stretch>
        </p:blipFill>
        <p:spPr>
          <a:xfrm>
            <a:off x="2398395" y="2843530"/>
            <a:ext cx="7609840" cy="37814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3.1 </a:t>
            </a:r>
            <a:r>
              <a:rPr lang="en-US" altLang="zh-CN" b="0" kern="1800" dirty="0">
                <a:latin typeface="Times New Roman" panose="02020603050405020304"/>
                <a:sym typeface="+mn-ea"/>
              </a:rPr>
              <a:t>Web</a:t>
            </a:r>
            <a:r>
              <a:rPr lang="zh-CN" altLang="en-US" b="0" kern="1800" dirty="0">
                <a:latin typeface="Times New Roman" panose="02020603050405020304"/>
                <a:sym typeface="+mn-ea"/>
              </a:rPr>
              <a:t>身份验证</a:t>
            </a:r>
            <a:r>
              <a:rPr lang="en-US" altLang="zh-CN" b="0" kern="1800" dirty="0">
                <a:latin typeface="Times New Roman" panose="02020603050405020304"/>
                <a:sym typeface="+mn-ea"/>
              </a:rPr>
              <a:t>与授权概述</a:t>
            </a:r>
            <a:endParaRPr lang="zh-CN" altLang="en-US" b="0" kern="1800" dirty="0">
              <a:latin typeface="Times New Roman" panose="02020603050405020304"/>
            </a:endParaRPr>
          </a:p>
        </p:txBody>
      </p:sp>
      <p:sp>
        <p:nvSpPr>
          <p:cNvPr id="3" name="文本框 2"/>
          <p:cNvSpPr txBox="1"/>
          <p:nvPr/>
        </p:nvSpPr>
        <p:spPr>
          <a:xfrm>
            <a:off x="250190" y="1223645"/>
            <a:ext cx="11069320" cy="2861310"/>
          </a:xfrm>
          <a:prstGeom prst="rect">
            <a:avLst/>
          </a:prstGeom>
          <a:noFill/>
        </p:spPr>
        <p:txBody>
          <a:bodyPr wrap="square" rtlCol="0">
            <a:spAutoFit/>
          </a:bodyPr>
          <a:lstStyle/>
          <a:p>
            <a:pPr marL="800100" lvl="1" indent="-342900">
              <a:lnSpc>
                <a:spcPct val="150000"/>
              </a:lnSpc>
              <a:buFont typeface="Wingdings" panose="05000000000000000000" pitchFamily="2" charset="2"/>
              <a:buChar char="Ø"/>
            </a:pPr>
            <a:r>
              <a:rPr lang="en-US" sz="2000" dirty="0"/>
              <a:t>J</a:t>
            </a:r>
            <a:r>
              <a:rPr lang="zh-CN" sz="2000" dirty="0"/>
              <a:t>使用</a:t>
            </a:r>
            <a:r>
              <a:rPr lang="en-US" altLang="zh-CN" sz="2000" dirty="0"/>
              <a:t>JWT</a:t>
            </a:r>
            <a:r>
              <a:rPr lang="zh-CN" altLang="en-US" sz="2000" dirty="0"/>
              <a:t>时的</a:t>
            </a:r>
            <a:r>
              <a:rPr lang="en-US" altLang="zh-CN" sz="2000" dirty="0"/>
              <a:t>logout</a:t>
            </a:r>
            <a:r>
              <a:rPr lang="zh-CN" altLang="en-US" sz="2000" dirty="0"/>
              <a:t>问题，如何用户注销时作废</a:t>
            </a:r>
            <a:r>
              <a:rPr lang="en-US" altLang="zh-CN" sz="2000" dirty="0"/>
              <a:t>token</a:t>
            </a:r>
            <a:r>
              <a:rPr lang="zh-CN" altLang="en-US" sz="2000" dirty="0"/>
              <a:t>？</a:t>
            </a:r>
            <a:endParaRPr lang="zh-CN" altLang="en-US" sz="2000" dirty="0"/>
          </a:p>
          <a:p>
            <a:pPr lvl="1" indent="0">
              <a:lnSpc>
                <a:spcPct val="150000"/>
              </a:lnSpc>
              <a:buFont typeface="Wingdings" panose="05000000000000000000" pitchFamily="2" charset="2"/>
              <a:buNone/>
            </a:pPr>
            <a:r>
              <a:rPr lang="zh-CN" altLang="en-US" sz="2000" dirty="0"/>
              <a:t>将</a:t>
            </a:r>
            <a:r>
              <a:rPr lang="en-US" altLang="zh-CN" sz="2000" dirty="0"/>
              <a:t>Access token</a:t>
            </a:r>
            <a:r>
              <a:rPr lang="zh-CN" altLang="en-US" sz="2000" dirty="0"/>
              <a:t>设置较短</a:t>
            </a:r>
            <a:r>
              <a:rPr lang="zh-CN" altLang="en-US" sz="2000" dirty="0"/>
              <a:t>的有效期，过期时使用</a:t>
            </a:r>
            <a:r>
              <a:rPr lang="en-US" altLang="zh-CN" sz="2000" dirty="0"/>
              <a:t>Refresh token</a:t>
            </a:r>
            <a:r>
              <a:rPr lang="zh-CN" altLang="en-US" sz="2000" dirty="0"/>
              <a:t>更新</a:t>
            </a:r>
            <a:r>
              <a:rPr lang="en-US" altLang="zh-CN" sz="2000" dirty="0"/>
              <a:t>Access token</a:t>
            </a:r>
            <a:endParaRPr lang="zh-CN" altLang="en-US" sz="2000" dirty="0"/>
          </a:p>
          <a:p>
            <a:pPr marL="1714500" lvl="3" indent="-342900">
              <a:lnSpc>
                <a:spcPct val="150000"/>
              </a:lnSpc>
              <a:buFont typeface="Wingdings" panose="05000000000000000000" pitchFamily="2" charset="2"/>
              <a:buChar char="Ø"/>
            </a:pPr>
            <a:endParaRPr lang="zh-CN" altLang="en-US" sz="2000" dirty="0"/>
          </a:p>
          <a:p>
            <a:pPr marL="1714500" lvl="3" indent="-342900">
              <a:lnSpc>
                <a:spcPct val="150000"/>
              </a:lnSpc>
              <a:buFont typeface="Wingdings" panose="05000000000000000000" pitchFamily="2" charset="2"/>
              <a:buChar char="Ø"/>
            </a:pPr>
            <a:endParaRPr sz="2000" dirty="0"/>
          </a:p>
          <a:p>
            <a:pPr marL="1257300" lvl="2" indent="-342900">
              <a:lnSpc>
                <a:spcPct val="150000"/>
              </a:lnSpc>
              <a:buFont typeface="Wingdings" panose="05000000000000000000" pitchFamily="2" charset="2"/>
              <a:buChar char="Ø"/>
            </a:pPr>
            <a:endParaRPr sz="2000" dirty="0"/>
          </a:p>
          <a:p>
            <a:pPr marL="1257300" lvl="2" indent="-342900">
              <a:lnSpc>
                <a:spcPct val="150000"/>
              </a:lnSpc>
              <a:buFont typeface="Wingdings" panose="05000000000000000000" pitchFamily="2" charset="2"/>
              <a:buChar char="Ø"/>
            </a:pPr>
            <a:endParaRPr lang="zh-CN" altLang="en-US" sz="2000" dirty="0"/>
          </a:p>
        </p:txBody>
      </p:sp>
      <p:pic>
        <p:nvPicPr>
          <p:cNvPr id="4" name="图片 3"/>
          <p:cNvPicPr>
            <a:picLocks noChangeAspect="1"/>
          </p:cNvPicPr>
          <p:nvPr/>
        </p:nvPicPr>
        <p:blipFill>
          <a:blip r:embed="rId1"/>
          <a:stretch>
            <a:fillRect/>
          </a:stretch>
        </p:blipFill>
        <p:spPr>
          <a:xfrm>
            <a:off x="1413510" y="2268220"/>
            <a:ext cx="9044940" cy="43865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3.1 </a:t>
            </a:r>
            <a:r>
              <a:rPr lang="en-US" altLang="zh-CN" b="0" kern="1800" dirty="0">
                <a:latin typeface="Times New Roman" panose="02020603050405020304"/>
                <a:sym typeface="+mn-ea"/>
              </a:rPr>
              <a:t>Web</a:t>
            </a:r>
            <a:r>
              <a:rPr lang="zh-CN" altLang="en-US" b="0" kern="1800" dirty="0">
                <a:latin typeface="Times New Roman" panose="02020603050405020304"/>
                <a:sym typeface="+mn-ea"/>
              </a:rPr>
              <a:t>身份验证</a:t>
            </a:r>
            <a:r>
              <a:rPr lang="en-US" altLang="zh-CN" b="0" kern="1800" dirty="0">
                <a:latin typeface="Times New Roman" panose="02020603050405020304"/>
                <a:sym typeface="+mn-ea"/>
              </a:rPr>
              <a:t>与授权概述</a:t>
            </a:r>
            <a:endParaRPr lang="zh-CN" altLang="en-US" b="0" kern="1800" dirty="0">
              <a:latin typeface="Times New Roman" panose="02020603050405020304"/>
            </a:endParaRPr>
          </a:p>
        </p:txBody>
      </p:sp>
      <p:sp>
        <p:nvSpPr>
          <p:cNvPr id="3" name="文本框 2"/>
          <p:cNvSpPr txBox="1"/>
          <p:nvPr/>
        </p:nvSpPr>
        <p:spPr>
          <a:xfrm>
            <a:off x="250190" y="1223645"/>
            <a:ext cx="11069320" cy="2399665"/>
          </a:xfrm>
          <a:prstGeom prst="rect">
            <a:avLst/>
          </a:prstGeom>
          <a:noFill/>
        </p:spPr>
        <p:txBody>
          <a:bodyPr wrap="square" rtlCol="0">
            <a:spAutoFit/>
          </a:bodyPr>
          <a:lstStyle/>
          <a:p>
            <a:pPr lvl="1" indent="0">
              <a:lnSpc>
                <a:spcPct val="150000"/>
              </a:lnSpc>
              <a:buFont typeface="Wingdings" panose="05000000000000000000" pitchFamily="2" charset="2"/>
              <a:buNone/>
            </a:pPr>
            <a:r>
              <a:rPr lang="en-US" altLang="zh-CN" sz="2000" dirty="0">
                <a:solidFill>
                  <a:srgbClr val="FF0000"/>
                </a:solidFill>
              </a:rPr>
              <a:t>多因素认证</a:t>
            </a:r>
            <a:r>
              <a:rPr lang="en-US" altLang="zh-CN" sz="2000" dirty="0"/>
              <a:t>（Multi Factor Authentication，简称 </a:t>
            </a:r>
            <a:r>
              <a:rPr lang="en-US" altLang="zh-CN" sz="2000" dirty="0">
                <a:solidFill>
                  <a:srgbClr val="FF0000"/>
                </a:solidFill>
              </a:rPr>
              <a:t>MFA</a:t>
            </a:r>
            <a:r>
              <a:rPr lang="en-US" altLang="zh-CN" sz="2000" dirty="0"/>
              <a:t>）是一种非常简单的安全实践方法，它能够在用户名称和密码之外额外增加一层保护。启用多因素认证后，用户进行操作时，除了需要提供用户名和密码外（第一次身份验证），还需要进行第二次身份验证。多因素认证结合起来将为你的帐号和资源提供更高的安全保护。</a:t>
            </a:r>
            <a:endParaRPr lang="en-US" altLang="zh-CN" sz="2000" dirty="0"/>
          </a:p>
          <a:p>
            <a:pPr lvl="1" indent="0">
              <a:lnSpc>
                <a:spcPct val="150000"/>
              </a:lnSpc>
              <a:buFont typeface="Wingdings" panose="05000000000000000000" pitchFamily="2" charset="2"/>
              <a:buNone/>
            </a:pPr>
            <a:endParaRPr lang="en-US" altLang="zh-CN" sz="2000" dirty="0"/>
          </a:p>
        </p:txBody>
      </p:sp>
      <p:pic>
        <p:nvPicPr>
          <p:cNvPr id="4" name="图片 3"/>
          <p:cNvPicPr>
            <a:picLocks noChangeAspect="1"/>
          </p:cNvPicPr>
          <p:nvPr/>
        </p:nvPicPr>
        <p:blipFill>
          <a:blip r:embed="rId1"/>
          <a:stretch>
            <a:fillRect/>
          </a:stretch>
        </p:blipFill>
        <p:spPr>
          <a:xfrm>
            <a:off x="4252595" y="1540510"/>
            <a:ext cx="7460615" cy="51949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3.1 </a:t>
            </a:r>
            <a:r>
              <a:rPr lang="en-US" altLang="zh-CN" b="0" kern="1800" dirty="0">
                <a:latin typeface="Times New Roman" panose="02020603050405020304"/>
                <a:sym typeface="+mn-ea"/>
              </a:rPr>
              <a:t>Web</a:t>
            </a:r>
            <a:r>
              <a:rPr lang="zh-CN" altLang="en-US" b="0" kern="1800" dirty="0">
                <a:latin typeface="Times New Roman" panose="02020603050405020304"/>
                <a:sym typeface="+mn-ea"/>
              </a:rPr>
              <a:t>身份验证</a:t>
            </a:r>
            <a:r>
              <a:rPr lang="en-US" altLang="zh-CN" b="0" kern="1800" dirty="0">
                <a:latin typeface="Times New Roman" panose="02020603050405020304"/>
                <a:sym typeface="+mn-ea"/>
              </a:rPr>
              <a:t>与授权概述</a:t>
            </a:r>
            <a:endParaRPr lang="zh-CN" altLang="en-US" b="0" kern="1800" dirty="0">
              <a:latin typeface="Times New Roman" panose="02020603050405020304"/>
            </a:endParaRPr>
          </a:p>
        </p:txBody>
      </p:sp>
      <p:sp>
        <p:nvSpPr>
          <p:cNvPr id="3" name="文本框 2"/>
          <p:cNvSpPr txBox="1"/>
          <p:nvPr/>
        </p:nvSpPr>
        <p:spPr>
          <a:xfrm>
            <a:off x="250190" y="1223645"/>
            <a:ext cx="11069320" cy="1938020"/>
          </a:xfrm>
          <a:prstGeom prst="rect">
            <a:avLst/>
          </a:prstGeom>
          <a:noFill/>
        </p:spPr>
        <p:txBody>
          <a:bodyPr wrap="square" rtlCol="0">
            <a:spAutoFit/>
          </a:bodyPr>
          <a:lstStyle/>
          <a:p>
            <a:pPr lvl="1" indent="0">
              <a:lnSpc>
                <a:spcPct val="150000"/>
              </a:lnSpc>
              <a:buFont typeface="Wingdings" panose="05000000000000000000" pitchFamily="2" charset="2"/>
              <a:buNone/>
            </a:pPr>
            <a:r>
              <a:rPr lang="en-US" altLang="zh-CN" sz="2000" dirty="0"/>
              <a:t>基于角色的访问控制（Role-based access control，简称</a:t>
            </a:r>
            <a:r>
              <a:rPr lang="en-US" altLang="zh-CN" sz="2000" dirty="0">
                <a:solidFill>
                  <a:srgbClr val="FF0000"/>
                </a:solidFill>
              </a:rPr>
              <a:t> RBAC</a:t>
            </a:r>
            <a:r>
              <a:rPr lang="en-US" altLang="zh-CN" sz="2000" dirty="0"/>
              <a:t>），指的是通过用户的角色（Role）授权其相关权限，这实现了更灵活的访问控制，相比直接授予用户权限，要更加简单、高效、可扩展。</a:t>
            </a:r>
            <a:endParaRPr lang="en-US" altLang="zh-CN" sz="2000" dirty="0"/>
          </a:p>
          <a:p>
            <a:pPr lvl="1" indent="0">
              <a:lnSpc>
                <a:spcPct val="150000"/>
              </a:lnSpc>
              <a:buFont typeface="Wingdings" panose="05000000000000000000" pitchFamily="2" charset="2"/>
              <a:buNone/>
            </a:pPr>
            <a:endParaRPr lang="en-US" altLang="zh-CN" sz="2000" dirty="0"/>
          </a:p>
        </p:txBody>
      </p:sp>
      <p:pic>
        <p:nvPicPr>
          <p:cNvPr id="5" name="图片 4"/>
          <p:cNvPicPr>
            <a:picLocks noChangeAspect="1"/>
          </p:cNvPicPr>
          <p:nvPr/>
        </p:nvPicPr>
        <p:blipFill>
          <a:blip r:embed="rId1"/>
          <a:stretch>
            <a:fillRect/>
          </a:stretch>
        </p:blipFill>
        <p:spPr>
          <a:xfrm>
            <a:off x="2573655" y="2324735"/>
            <a:ext cx="7809230" cy="44297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3.1 </a:t>
            </a:r>
            <a:r>
              <a:rPr lang="en-US" altLang="zh-CN" b="0" kern="1800" dirty="0">
                <a:latin typeface="Times New Roman" panose="02020603050405020304"/>
                <a:sym typeface="+mn-ea"/>
              </a:rPr>
              <a:t>Web</a:t>
            </a:r>
            <a:r>
              <a:rPr lang="zh-CN" altLang="en-US" b="0" kern="1800" dirty="0">
                <a:latin typeface="Times New Roman" panose="02020603050405020304"/>
                <a:sym typeface="+mn-ea"/>
              </a:rPr>
              <a:t>身份验证</a:t>
            </a:r>
            <a:r>
              <a:rPr lang="en-US" altLang="zh-CN" b="0" kern="1800" dirty="0">
                <a:latin typeface="Times New Roman" panose="02020603050405020304"/>
                <a:sym typeface="+mn-ea"/>
              </a:rPr>
              <a:t>与授权概述</a:t>
            </a:r>
            <a:endParaRPr lang="zh-CN" altLang="en-US" b="0" kern="1800" dirty="0">
              <a:latin typeface="Times New Roman" panose="02020603050405020304"/>
            </a:endParaRPr>
          </a:p>
        </p:txBody>
      </p:sp>
      <p:sp>
        <p:nvSpPr>
          <p:cNvPr id="3" name="文本框 2"/>
          <p:cNvSpPr txBox="1"/>
          <p:nvPr/>
        </p:nvSpPr>
        <p:spPr>
          <a:xfrm>
            <a:off x="250190" y="1223645"/>
            <a:ext cx="11069320" cy="4246245"/>
          </a:xfrm>
          <a:prstGeom prst="rect">
            <a:avLst/>
          </a:prstGeom>
          <a:noFill/>
        </p:spPr>
        <p:txBody>
          <a:bodyPr wrap="square" rtlCol="0">
            <a:spAutoFit/>
          </a:bodyPr>
          <a:lstStyle/>
          <a:p>
            <a:pPr lvl="1" indent="0">
              <a:lnSpc>
                <a:spcPct val="150000"/>
              </a:lnSpc>
              <a:buFont typeface="Wingdings" panose="05000000000000000000" pitchFamily="2" charset="2"/>
              <a:buNone/>
            </a:pPr>
            <a:r>
              <a:rPr lang="en-US" altLang="zh-CN" sz="2000" dirty="0"/>
              <a:t>基于属性的访问控制（Attribute-Based Access Control，简称 </a:t>
            </a:r>
            <a:r>
              <a:rPr lang="en-US" altLang="zh-CN" sz="2000" dirty="0">
                <a:solidFill>
                  <a:srgbClr val="FF0000"/>
                </a:solidFill>
              </a:rPr>
              <a:t>ABAC</a:t>
            </a:r>
            <a:r>
              <a:rPr lang="en-US" altLang="zh-CN" sz="2000" dirty="0"/>
              <a:t>）是一种非常灵活的授权模型，不同于 RBAC，ABAC 则是通过各种属性来动态判断一个操作是否可以被允许。</a:t>
            </a:r>
            <a:endParaRPr lang="en-US" altLang="zh-CN" sz="2000" dirty="0"/>
          </a:p>
          <a:p>
            <a:pPr lvl="1" indent="0">
              <a:lnSpc>
                <a:spcPct val="150000"/>
              </a:lnSpc>
              <a:buFont typeface="Wingdings" panose="05000000000000000000" pitchFamily="2" charset="2"/>
              <a:buNone/>
            </a:pPr>
            <a:r>
              <a:rPr lang="zh-CN" altLang="en-US" sz="2000" dirty="0"/>
              <a:t>例如：</a:t>
            </a:r>
            <a:endParaRPr lang="en-US" altLang="zh-CN" sz="2000" dirty="0"/>
          </a:p>
          <a:p>
            <a:pPr marL="1257300" lvl="2" indent="-342900">
              <a:lnSpc>
                <a:spcPct val="150000"/>
              </a:lnSpc>
              <a:buFont typeface="Arial" panose="020B0604020202020204" pitchFamily="34" charset="0"/>
              <a:buChar char="•"/>
            </a:pPr>
            <a:r>
              <a:rPr lang="en-US" altLang="zh-CN" sz="2000" dirty="0"/>
              <a:t>授权 A 具体某部门的编辑权限；</a:t>
            </a:r>
            <a:endParaRPr lang="en-US" altLang="zh-CN" sz="2000" dirty="0"/>
          </a:p>
          <a:p>
            <a:pPr marL="1257300" lvl="2" indent="-342900">
              <a:lnSpc>
                <a:spcPct val="150000"/>
              </a:lnSpc>
              <a:buFont typeface="Arial" panose="020B0604020202020204" pitchFamily="34" charset="0"/>
              <a:buChar char="•"/>
            </a:pPr>
            <a:r>
              <a:rPr lang="en-US" altLang="zh-CN" sz="2000" dirty="0"/>
              <a:t>当一个文档的所属部门跟用户的部门相同时，用户可以访问这个文档；</a:t>
            </a:r>
            <a:endParaRPr lang="en-US" altLang="zh-CN" sz="2000" dirty="0"/>
          </a:p>
          <a:p>
            <a:pPr marL="1257300" lvl="2" indent="-342900">
              <a:lnSpc>
                <a:spcPct val="150000"/>
              </a:lnSpc>
              <a:buFont typeface="Arial" panose="020B0604020202020204" pitchFamily="34" charset="0"/>
              <a:buChar char="•"/>
            </a:pPr>
            <a:r>
              <a:rPr lang="en-US" altLang="zh-CN" sz="2000" dirty="0"/>
              <a:t>当用户是一个文档的拥有者并且文档的状态是草稿，用户可以编辑这个文档；</a:t>
            </a:r>
            <a:endParaRPr lang="en-US" altLang="zh-CN" sz="2000" dirty="0"/>
          </a:p>
          <a:p>
            <a:pPr marL="1257300" lvl="2" indent="-342900">
              <a:lnSpc>
                <a:spcPct val="150000"/>
              </a:lnSpc>
              <a:buFont typeface="Arial" panose="020B0604020202020204" pitchFamily="34" charset="0"/>
              <a:buChar char="•"/>
            </a:pPr>
            <a:r>
              <a:rPr lang="en-US" altLang="zh-CN" sz="2000" dirty="0"/>
              <a:t>早上九点前禁止 A 部门的人访问 B 系统；</a:t>
            </a:r>
            <a:endParaRPr lang="en-US" altLang="zh-CN" sz="2000" dirty="0"/>
          </a:p>
          <a:p>
            <a:pPr marL="1257300" lvl="2" indent="-342900">
              <a:lnSpc>
                <a:spcPct val="150000"/>
              </a:lnSpc>
              <a:buFont typeface="Arial" panose="020B0604020202020204" pitchFamily="34" charset="0"/>
              <a:buChar char="•"/>
            </a:pPr>
            <a:r>
              <a:rPr lang="en-US" altLang="zh-CN" sz="2000" dirty="0"/>
              <a:t>在除了上海以外的地方禁止以管理员身份访问 A 系统；</a:t>
            </a:r>
            <a:endParaRPr lang="en-US" altLang="zh-CN" sz="2000" dirty="0"/>
          </a:p>
          <a:p>
            <a:pPr marL="800100" lvl="1" indent="-342900">
              <a:lnSpc>
                <a:spcPct val="150000"/>
              </a:lnSpc>
              <a:buFont typeface="Wingdings" panose="05000000000000000000" pitchFamily="2" charset="2"/>
              <a:buNone/>
            </a:pPr>
            <a:endParaRPr lang="en-US" altLang="zh-CN"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3.1 Web身份验证与授权概述</a:t>
            </a:r>
            <a:endParaRPr lang="en-US" altLang="zh-CN" b="0" kern="1800" dirty="0">
              <a:latin typeface="Times New Roman" panose="02020603050405020304"/>
            </a:endParaRPr>
          </a:p>
        </p:txBody>
      </p:sp>
      <p:sp>
        <p:nvSpPr>
          <p:cNvPr id="3" name="文本框 2"/>
          <p:cNvSpPr txBox="1"/>
          <p:nvPr/>
        </p:nvSpPr>
        <p:spPr>
          <a:xfrm>
            <a:off x="250370" y="1223784"/>
            <a:ext cx="11551105" cy="2040255"/>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     </a:t>
            </a:r>
            <a:r>
              <a:rPr lang="zh-CN" altLang="en-US" sz="2000" dirty="0">
                <a:sym typeface="+mn-ea"/>
              </a:rPr>
              <a:t>常见的</a:t>
            </a:r>
            <a:r>
              <a:rPr lang="en-US" altLang="zh-CN" sz="2000" dirty="0">
                <a:sym typeface="+mn-ea"/>
              </a:rPr>
              <a:t>Java </a:t>
            </a:r>
            <a:r>
              <a:rPr lang="zh-CN" altLang="en-US" sz="2000" dirty="0">
                <a:sym typeface="+mn-ea"/>
              </a:rPr>
              <a:t>安全框架：</a:t>
            </a:r>
            <a:r>
              <a:rPr lang="en-US" altLang="zh-CN" sz="2000" dirty="0"/>
              <a:t>Spring Security</a:t>
            </a:r>
            <a:r>
              <a:rPr lang="zh-CN" altLang="en-US" sz="2000" dirty="0">
                <a:sym typeface="+mn-ea"/>
              </a:rPr>
              <a:t>、</a:t>
            </a:r>
            <a:r>
              <a:rPr lang="en-US" altLang="zh-CN" sz="2000" dirty="0"/>
              <a:t> Apache </a:t>
            </a:r>
            <a:r>
              <a:rPr lang="en-US" altLang="zh-CN" sz="2000" dirty="0" err="1"/>
              <a:t>Shiro</a:t>
            </a:r>
            <a:r>
              <a:rPr lang="zh-CN" altLang="en-US" sz="2000" dirty="0"/>
              <a:t>等</a:t>
            </a:r>
            <a:endParaRPr lang="en-US" altLang="zh-CN" sz="2000" dirty="0"/>
          </a:p>
          <a:p>
            <a:pPr marL="800100" lvl="1" indent="-342900">
              <a:lnSpc>
                <a:spcPct val="150000"/>
              </a:lnSpc>
              <a:buFont typeface="Wingdings" panose="05000000000000000000" pitchFamily="2" charset="2"/>
              <a:buChar char="Ø"/>
            </a:pPr>
            <a:r>
              <a:rPr lang="en-US" altLang="zh-CN" sz="2000" dirty="0"/>
              <a:t>Apache </a:t>
            </a:r>
            <a:r>
              <a:rPr lang="en-US" altLang="zh-CN" sz="2000" dirty="0" err="1"/>
              <a:t>Shiro</a:t>
            </a:r>
            <a:r>
              <a:rPr lang="zh-CN" altLang="en-US" sz="2000" dirty="0"/>
              <a:t>： </a:t>
            </a:r>
            <a:r>
              <a:rPr lang="en-US" altLang="zh-CN" sz="2000" dirty="0">
                <a:hlinkClick r:id="rId1"/>
              </a:rPr>
              <a:t>http://shiro.apache.org/</a:t>
            </a:r>
            <a:r>
              <a:rPr lang="zh-CN" altLang="en-US" sz="2000" dirty="0"/>
              <a:t>，提供了认证、授权、加密和会话管理等功能。</a:t>
            </a: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1026" name="Picture 2" descr="http://shiro.apache.org/assets/images/ShiroFeatur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8376" y="2724460"/>
            <a:ext cx="5948819" cy="306527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498215" y="2587720"/>
            <a:ext cx="5247126" cy="3323987"/>
          </a:xfrm>
          <a:prstGeom prst="rect">
            <a:avLst/>
          </a:prstGeom>
          <a:noFill/>
        </p:spPr>
        <p:txBody>
          <a:bodyPr wrap="square" rtlCol="0">
            <a:spAutoFit/>
          </a:bodyPr>
          <a:lstStyle/>
          <a:p>
            <a:pPr>
              <a:lnSpc>
                <a:spcPct val="150000"/>
              </a:lnSpc>
            </a:pPr>
            <a:r>
              <a:rPr lang="en-US" altLang="zh-CN" sz="2000" dirty="0">
                <a:latin typeface="+mn-ea"/>
                <a:ea typeface="+mn-ea"/>
              </a:rPr>
              <a:t>Authentication</a:t>
            </a:r>
            <a:r>
              <a:rPr lang="zh-CN" altLang="en-US" sz="2000" dirty="0">
                <a:latin typeface="+mn-ea"/>
                <a:ea typeface="+mn-ea"/>
              </a:rPr>
              <a:t>：身份认证</a:t>
            </a:r>
            <a:r>
              <a:rPr lang="en-US" altLang="zh-CN" sz="2000" dirty="0">
                <a:latin typeface="+mn-ea"/>
                <a:ea typeface="+mn-ea"/>
              </a:rPr>
              <a:t>/</a:t>
            </a:r>
            <a:r>
              <a:rPr lang="zh-CN" altLang="en-US" sz="2000" dirty="0">
                <a:latin typeface="+mn-ea"/>
                <a:ea typeface="+mn-ea"/>
              </a:rPr>
              <a:t>登录；</a:t>
            </a:r>
            <a:endParaRPr lang="zh-CN" altLang="en-US" sz="2000" dirty="0">
              <a:latin typeface="+mn-ea"/>
              <a:ea typeface="+mn-ea"/>
            </a:endParaRPr>
          </a:p>
          <a:p>
            <a:pPr>
              <a:lnSpc>
                <a:spcPct val="150000"/>
              </a:lnSpc>
            </a:pPr>
            <a:r>
              <a:rPr lang="en-US" altLang="zh-CN" sz="2000" dirty="0">
                <a:latin typeface="+mn-ea"/>
                <a:ea typeface="+mn-ea"/>
              </a:rPr>
              <a:t>Authorization</a:t>
            </a:r>
            <a:r>
              <a:rPr lang="zh-CN" altLang="en-US" sz="2000" dirty="0">
                <a:latin typeface="+mn-ea"/>
                <a:ea typeface="+mn-ea"/>
              </a:rPr>
              <a:t>：授权，即权限验证</a:t>
            </a:r>
            <a:endParaRPr lang="zh-CN" altLang="en-US" sz="2000" dirty="0">
              <a:latin typeface="+mn-ea"/>
              <a:ea typeface="+mn-ea"/>
            </a:endParaRPr>
          </a:p>
          <a:p>
            <a:pPr>
              <a:lnSpc>
                <a:spcPct val="150000"/>
              </a:lnSpc>
            </a:pPr>
            <a:r>
              <a:rPr lang="en-US" altLang="zh-CN" sz="2000" dirty="0">
                <a:latin typeface="+mn-ea"/>
                <a:ea typeface="+mn-ea"/>
              </a:rPr>
              <a:t>Session Manager</a:t>
            </a:r>
            <a:r>
              <a:rPr lang="zh-CN" altLang="en-US" sz="2000" dirty="0">
                <a:latin typeface="+mn-ea"/>
                <a:ea typeface="+mn-ea"/>
              </a:rPr>
              <a:t>：会话管理，</a:t>
            </a:r>
            <a:endParaRPr lang="zh-CN" altLang="en-US" sz="2000" dirty="0">
              <a:latin typeface="+mn-ea"/>
              <a:ea typeface="+mn-ea"/>
            </a:endParaRPr>
          </a:p>
          <a:p>
            <a:pPr>
              <a:lnSpc>
                <a:spcPct val="150000"/>
              </a:lnSpc>
            </a:pPr>
            <a:r>
              <a:rPr lang="en-US" altLang="zh-CN" sz="2000" dirty="0">
                <a:latin typeface="+mn-ea"/>
                <a:ea typeface="+mn-ea"/>
              </a:rPr>
              <a:t>Cryptography</a:t>
            </a:r>
            <a:r>
              <a:rPr lang="zh-CN" altLang="en-US" sz="2000" dirty="0">
                <a:latin typeface="+mn-ea"/>
                <a:ea typeface="+mn-ea"/>
              </a:rPr>
              <a:t>：加密，保护数据的安全性</a:t>
            </a:r>
            <a:endParaRPr lang="zh-CN" altLang="en-US" sz="2000" dirty="0">
              <a:latin typeface="+mn-ea"/>
              <a:ea typeface="+mn-ea"/>
            </a:endParaRPr>
          </a:p>
          <a:p>
            <a:pPr>
              <a:lnSpc>
                <a:spcPct val="150000"/>
              </a:lnSpc>
            </a:pPr>
            <a:r>
              <a:rPr lang="en-US" altLang="zh-CN" sz="2000" dirty="0">
                <a:latin typeface="+mn-ea"/>
                <a:ea typeface="+mn-ea"/>
              </a:rPr>
              <a:t>Web Support</a:t>
            </a:r>
            <a:r>
              <a:rPr lang="zh-CN" altLang="en-US" sz="2000" dirty="0">
                <a:latin typeface="+mn-ea"/>
                <a:ea typeface="+mn-ea"/>
              </a:rPr>
              <a:t>：非常容易集成到</a:t>
            </a:r>
            <a:r>
              <a:rPr lang="en-US" altLang="zh-CN" sz="2000" dirty="0">
                <a:latin typeface="+mn-ea"/>
                <a:ea typeface="+mn-ea"/>
              </a:rPr>
              <a:t>Web</a:t>
            </a:r>
            <a:r>
              <a:rPr lang="zh-CN" altLang="en-US" sz="2000" dirty="0">
                <a:latin typeface="+mn-ea"/>
                <a:ea typeface="+mn-ea"/>
              </a:rPr>
              <a:t>环境；</a:t>
            </a:r>
            <a:endParaRPr lang="zh-CN" altLang="en-US" sz="2000" dirty="0">
              <a:latin typeface="+mn-ea"/>
              <a:ea typeface="+mn-ea"/>
            </a:endParaRPr>
          </a:p>
          <a:p>
            <a:pPr>
              <a:lnSpc>
                <a:spcPct val="150000"/>
              </a:lnSpc>
            </a:pPr>
            <a:r>
              <a:rPr lang="en-US" altLang="zh-CN" sz="2000" dirty="0">
                <a:latin typeface="+mn-ea"/>
                <a:ea typeface="+mn-ea"/>
              </a:rPr>
              <a:t>Caching</a:t>
            </a:r>
            <a:r>
              <a:rPr lang="zh-CN" altLang="en-US" sz="2000" dirty="0">
                <a:latin typeface="+mn-ea"/>
                <a:ea typeface="+mn-ea"/>
              </a:rPr>
              <a:t>：用户登录后，其用户信息、拥有的角色</a:t>
            </a:r>
            <a:r>
              <a:rPr lang="en-US" altLang="zh-CN" sz="2000" dirty="0">
                <a:latin typeface="+mn-ea"/>
                <a:ea typeface="+mn-ea"/>
              </a:rPr>
              <a:t>/</a:t>
            </a:r>
            <a:r>
              <a:rPr lang="zh-CN" altLang="en-US" sz="2000" dirty="0">
                <a:latin typeface="+mn-ea"/>
                <a:ea typeface="+mn-ea"/>
              </a:rPr>
              <a:t>权限可以缓存提高效率；</a:t>
            </a:r>
            <a:endParaRPr lang="zh-CN" altLang="en-US" sz="2000" dirty="0">
              <a:latin typeface="+mn-ea"/>
              <a:ea typeface="+mn-ea"/>
            </a:endParaRPr>
          </a:p>
        </p:txBody>
      </p:sp>
      <p:sp>
        <p:nvSpPr>
          <p:cNvPr id="5" name="文本框 4"/>
          <p:cNvSpPr txBox="1"/>
          <p:nvPr/>
        </p:nvSpPr>
        <p:spPr>
          <a:xfrm>
            <a:off x="7708008" y="5848290"/>
            <a:ext cx="2238113" cy="400110"/>
          </a:xfrm>
          <a:prstGeom prst="rect">
            <a:avLst/>
          </a:prstGeom>
          <a:noFill/>
        </p:spPr>
        <p:txBody>
          <a:bodyPr wrap="none" rtlCol="0">
            <a:spAutoFit/>
          </a:bodyPr>
          <a:lstStyle/>
          <a:p>
            <a:r>
              <a:rPr lang="en-US" altLang="zh-CN" sz="2000" dirty="0"/>
              <a:t>Apache </a:t>
            </a:r>
            <a:r>
              <a:rPr lang="en-US" altLang="zh-CN" sz="2000" dirty="0" err="1"/>
              <a:t>Shiro</a:t>
            </a:r>
            <a:r>
              <a:rPr lang="zh-CN" altLang="en-US" sz="2000" dirty="0"/>
              <a:t>特性</a:t>
            </a:r>
            <a:endParaRPr lang="zh-CN" alt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3.1 Web身份验证与授权概述</a:t>
            </a:r>
            <a:endParaRPr lang="en-US" altLang="zh-CN" b="0" kern="1800" dirty="0">
              <a:latin typeface="Times New Roman" panose="02020603050405020304"/>
            </a:endParaRPr>
          </a:p>
        </p:txBody>
      </p:sp>
      <p:sp>
        <p:nvSpPr>
          <p:cNvPr id="3" name="文本框 2"/>
          <p:cNvSpPr txBox="1"/>
          <p:nvPr/>
        </p:nvSpPr>
        <p:spPr>
          <a:xfrm>
            <a:off x="250370" y="1223784"/>
            <a:ext cx="11551105" cy="445135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     Spring Security</a:t>
            </a:r>
            <a:r>
              <a:rPr lang="zh-CN" altLang="en-US" sz="2000" dirty="0"/>
              <a:t>简介，</a:t>
            </a:r>
            <a:r>
              <a:rPr lang="zh-CN" altLang="en-US" sz="2000" dirty="0">
                <a:hlinkClick r:id="rId1" action="ppaction://hlinkfile"/>
              </a:rPr>
              <a:t>文档地址</a:t>
            </a:r>
            <a:endParaRPr lang="en-US" altLang="zh-CN" sz="2000" dirty="0"/>
          </a:p>
          <a:p>
            <a:pPr marL="109855">
              <a:lnSpc>
                <a:spcPct val="150000"/>
              </a:lnSpc>
              <a:spcBef>
                <a:spcPts val="400"/>
              </a:spcBef>
              <a:buClr>
                <a:schemeClr val="accent1"/>
              </a:buClr>
              <a:buSzPct val="68000"/>
            </a:pPr>
            <a:r>
              <a:rPr lang="en-US" altLang="zh-CN" sz="2000" dirty="0">
                <a:sym typeface="+mn-ea"/>
              </a:rPr>
              <a:t>     </a:t>
            </a:r>
            <a:r>
              <a:rPr lang="en-US" altLang="zh-CN" sz="2000" dirty="0"/>
              <a:t>Spring security </a:t>
            </a:r>
            <a:r>
              <a:rPr lang="zh-CN" altLang="en-US" sz="2000" dirty="0"/>
              <a:t>是一个强大的和高度可定制的身份验证和访问控制框架</a:t>
            </a:r>
            <a:r>
              <a:rPr lang="zh-CN" altLang="en-US" sz="2000" dirty="0">
                <a:sym typeface="+mn-ea"/>
              </a:rPr>
              <a:t>，支持</a:t>
            </a:r>
            <a:r>
              <a:rPr lang="zh-CN" altLang="en-US" sz="2000" dirty="0">
                <a:solidFill>
                  <a:srgbClr val="FF0000"/>
                </a:solidFill>
                <a:sym typeface="+mn-ea"/>
              </a:rPr>
              <a:t>身份验证、授权</a:t>
            </a:r>
            <a:r>
              <a:rPr lang="zh-CN" altLang="en-US" sz="2000" dirty="0">
                <a:sym typeface="+mn-ea"/>
              </a:rPr>
              <a:t>、以及</a:t>
            </a:r>
            <a:r>
              <a:rPr lang="zh-CN" altLang="en-US" sz="2000" dirty="0">
                <a:solidFill>
                  <a:srgbClr val="FF0000"/>
                </a:solidFill>
                <a:sym typeface="+mn-ea"/>
              </a:rPr>
              <a:t>多项安全漏洞防护</a:t>
            </a:r>
            <a:r>
              <a:rPr lang="zh-CN" altLang="en-US" sz="2000" dirty="0">
                <a:sym typeface="+mn-ea"/>
              </a:rPr>
              <a:t>。</a:t>
            </a:r>
            <a:endParaRPr lang="en-US" altLang="zh-CN" sz="2000" dirty="0">
              <a:sym typeface="+mn-ea"/>
            </a:endParaRPr>
          </a:p>
          <a:p>
            <a:pPr marL="109855">
              <a:lnSpc>
                <a:spcPct val="150000"/>
              </a:lnSpc>
              <a:spcBef>
                <a:spcPts val="400"/>
              </a:spcBef>
              <a:buClr>
                <a:schemeClr val="accent1"/>
              </a:buClr>
              <a:buSzPct val="68000"/>
            </a:pPr>
            <a:r>
              <a:rPr lang="en-US" altLang="zh-CN" sz="2000" dirty="0">
                <a:sym typeface="+mn-ea"/>
              </a:rPr>
              <a:t>      </a:t>
            </a:r>
            <a:r>
              <a:rPr lang="zh-CN" altLang="en-US" sz="2000" dirty="0">
                <a:sym typeface="+mn-ea"/>
              </a:rPr>
              <a:t>身份验证方式包括：</a:t>
            </a:r>
            <a:r>
              <a:rPr sz="2000" dirty="0">
                <a:sym typeface="+mn-ea"/>
              </a:rPr>
              <a:t>Username and Password </a:t>
            </a:r>
            <a:r>
              <a:rPr lang="zh-CN" altLang="en-US" sz="2000" dirty="0">
                <a:sym typeface="+mn-ea"/>
              </a:rPr>
              <a:t>、OAuth 2.0 Login、</a:t>
            </a:r>
            <a:r>
              <a:rPr lang="en-US" altLang="zh-CN" sz="2000" dirty="0">
                <a:sym typeface="+mn-ea"/>
              </a:rPr>
              <a:t>Remember-Me</a:t>
            </a:r>
            <a:r>
              <a:rPr lang="zh-CN" altLang="en-US" sz="2000" dirty="0">
                <a:sym typeface="+mn-ea"/>
              </a:rPr>
              <a:t>型用户身份验证、</a:t>
            </a:r>
            <a:r>
              <a:rPr lang="en-US" altLang="zh-CN" sz="2000" dirty="0">
                <a:sym typeface="+mn-ea"/>
              </a:rPr>
              <a:t>CAS</a:t>
            </a:r>
            <a:r>
              <a:rPr lang="zh-CN" altLang="en-US" sz="2000" dirty="0">
                <a:sym typeface="+mn-ea"/>
              </a:rPr>
              <a:t>用户身份验证、</a:t>
            </a:r>
            <a:r>
              <a:rPr lang="en-US" altLang="zh-CN" sz="2000" dirty="0">
                <a:sym typeface="+mn-ea"/>
              </a:rPr>
              <a:t>X.509</a:t>
            </a:r>
            <a:r>
              <a:rPr lang="zh-CN" altLang="en-US" sz="2000" dirty="0">
                <a:sym typeface="+mn-ea"/>
              </a:rPr>
              <a:t>用户身份验证等</a:t>
            </a:r>
            <a:endParaRPr lang="en-US" altLang="zh-CN" sz="2000" dirty="0">
              <a:sym typeface="+mn-ea"/>
            </a:endParaRPr>
          </a:p>
          <a:p>
            <a:pPr marL="109855">
              <a:lnSpc>
                <a:spcPct val="150000"/>
              </a:lnSpc>
              <a:spcBef>
                <a:spcPts val="400"/>
              </a:spcBef>
              <a:buClr>
                <a:schemeClr val="accent1"/>
              </a:buClr>
              <a:buSzPct val="68000"/>
            </a:pPr>
            <a:r>
              <a:rPr lang="en-US" altLang="zh-CN" sz="2000" dirty="0">
                <a:sym typeface="+mn-ea"/>
              </a:rPr>
              <a:t>      </a:t>
            </a:r>
            <a:r>
              <a:rPr lang="zh-CN" altLang="en-US" sz="2000" dirty="0">
                <a:sym typeface="+mn-ea"/>
              </a:rPr>
              <a:t>授权方式包括：角色权限、</a:t>
            </a:r>
            <a:r>
              <a:rPr lang="zh-CN" altLang="en-US" sz="2000" dirty="0"/>
              <a:t>通过表达式控制</a:t>
            </a:r>
            <a:r>
              <a:rPr lang="en-US" altLang="zh-CN" sz="2000" dirty="0"/>
              <a:t>URL</a:t>
            </a:r>
            <a:r>
              <a:rPr lang="zh-CN" altLang="en-US" sz="2000" dirty="0"/>
              <a:t>权限以及方法权限等、基于</a:t>
            </a:r>
            <a:r>
              <a:rPr lang="en-US" altLang="zh-CN" sz="2000" dirty="0"/>
              <a:t>ACL</a:t>
            </a:r>
            <a:r>
              <a:rPr lang="zh-CN" altLang="en-US" sz="2000" dirty="0"/>
              <a:t>的领域对象安全等特性</a:t>
            </a:r>
            <a:endParaRPr lang="en-US" altLang="zh-CN" sz="2000" dirty="0"/>
          </a:p>
          <a:p>
            <a:pPr marL="109855">
              <a:lnSpc>
                <a:spcPct val="150000"/>
              </a:lnSpc>
              <a:spcBef>
                <a:spcPts val="400"/>
              </a:spcBef>
              <a:buClr>
                <a:schemeClr val="accent1"/>
              </a:buClr>
              <a:buSzPct val="68000"/>
            </a:pPr>
            <a:r>
              <a:rPr lang="en-US" altLang="zh-CN" sz="2000" dirty="0"/>
              <a:t>      </a:t>
            </a:r>
            <a:r>
              <a:rPr lang="zh-CN" altLang="en-US" sz="2000" dirty="0"/>
              <a:t>安全漏洞防护包括：</a:t>
            </a:r>
            <a:r>
              <a:rPr lang="en-US" altLang="zh-CN" sz="2000" dirty="0"/>
              <a:t>CSRF</a:t>
            </a:r>
            <a:r>
              <a:rPr lang="zh-CN" altLang="en-US" sz="2000" dirty="0"/>
              <a:t>（跨域请求伪造）防护、</a:t>
            </a:r>
            <a:r>
              <a:rPr lang="en-US" altLang="zh-CN" sz="2000" dirty="0" err="1"/>
              <a:t>XSS</a:t>
            </a:r>
            <a:r>
              <a:rPr lang="zh-CN" altLang="en-US" sz="2000" dirty="0"/>
              <a:t>攻击防护以及其它一些</a:t>
            </a:r>
            <a:r>
              <a:rPr lang="en-US" altLang="zh-CN" sz="2000" dirty="0"/>
              <a:t>HTTP</a:t>
            </a:r>
            <a:r>
              <a:rPr lang="zh-CN" altLang="en-US" sz="2000" dirty="0"/>
              <a:t>响应报头安全措施。</a:t>
            </a:r>
            <a:endParaRPr lang="en-US" altLang="zh-CN" sz="2000" dirty="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第3章 Web身份验证与</a:t>
            </a:r>
            <a:r>
              <a:rPr lang="zh-CN" altLang="en-US" dirty="0"/>
              <a:t>授权框架</a:t>
            </a:r>
            <a:endParaRPr lang="zh-CN" altLang="en-US" dirty="0"/>
          </a:p>
        </p:txBody>
      </p:sp>
      <p:sp>
        <p:nvSpPr>
          <p:cNvPr id="3" name="Rectangle 43"/>
          <p:cNvSpPr>
            <a:spLocks noChangeArrowheads="1"/>
          </p:cNvSpPr>
          <p:nvPr/>
        </p:nvSpPr>
        <p:spPr bwMode="auto">
          <a:xfrm>
            <a:off x="788988" y="1212943"/>
            <a:ext cx="3322955" cy="382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lnSpc>
                <a:spcPct val="150000"/>
              </a:lnSpc>
              <a:spcBef>
                <a:spcPct val="30000"/>
              </a:spcBef>
              <a:buClr>
                <a:schemeClr val="tx1"/>
              </a:buClr>
              <a:buSzPct val="75000"/>
              <a:buNone/>
            </a:pPr>
            <a:r>
              <a:rPr lang="en-US" altLang="zh-CN" sz="2000" dirty="0">
                <a:solidFill>
                  <a:schemeClr val="tx1"/>
                </a:solidFill>
                <a:latin typeface="宋体" pitchFamily="2" charset="-122"/>
                <a:ea typeface="宋体" pitchFamily="2" charset="-122"/>
              </a:rPr>
              <a:t>3.1 Web</a:t>
            </a:r>
            <a:r>
              <a:rPr lang="zh-CN" altLang="en-US" sz="2000" dirty="0">
                <a:solidFill>
                  <a:schemeClr val="tx1"/>
                </a:solidFill>
                <a:latin typeface="宋体" pitchFamily="2" charset="-122"/>
                <a:ea typeface="宋体" pitchFamily="2" charset="-122"/>
              </a:rPr>
              <a:t>身份验证与</a:t>
            </a:r>
            <a:r>
              <a:rPr lang="zh-CN" altLang="en-US" sz="2000" dirty="0">
                <a:solidFill>
                  <a:schemeClr val="tx1"/>
                </a:solidFill>
                <a:latin typeface="宋体" pitchFamily="2" charset="-122"/>
                <a:ea typeface="宋体" pitchFamily="2" charset="-122"/>
              </a:rPr>
              <a:t>授权概述</a:t>
            </a:r>
            <a:endParaRPr lang="en-US" altLang="zh-CN" sz="1800" b="0" dirty="0">
              <a:solidFill>
                <a:schemeClr val="tx1"/>
              </a:solidFill>
              <a:latin typeface="宋体" pitchFamily="2" charset="-122"/>
              <a:ea typeface="宋体" pitchFamily="2" charset="-122"/>
            </a:endParaRPr>
          </a:p>
          <a:p>
            <a:pPr algn="l">
              <a:lnSpc>
                <a:spcPct val="150000"/>
              </a:lnSpc>
              <a:spcBef>
                <a:spcPct val="30000"/>
              </a:spcBef>
              <a:buClr>
                <a:schemeClr val="tx1"/>
              </a:buClr>
              <a:buSzPct val="75000"/>
              <a:buNone/>
            </a:pPr>
            <a:r>
              <a:rPr lang="en-US" altLang="zh-CN" sz="2000" dirty="0">
                <a:solidFill>
                  <a:schemeClr val="tx1"/>
                </a:solidFill>
                <a:latin typeface="宋体" pitchFamily="2" charset="-122"/>
                <a:ea typeface="宋体" pitchFamily="2" charset="-122"/>
              </a:rPr>
              <a:t>3.2 Spring Security</a:t>
            </a:r>
            <a:r>
              <a:rPr lang="zh-CN" altLang="en-US" sz="2000" dirty="0">
                <a:solidFill>
                  <a:schemeClr val="tx1"/>
                </a:solidFill>
                <a:latin typeface="宋体" pitchFamily="2" charset="-122"/>
                <a:ea typeface="宋体" pitchFamily="2" charset="-122"/>
              </a:rPr>
              <a:t>框架实践</a:t>
            </a:r>
            <a:endParaRPr lang="en-US" altLang="zh-CN" sz="2000" dirty="0">
              <a:solidFill>
                <a:schemeClr val="tx1"/>
              </a:solidFill>
              <a:latin typeface="宋体" pitchFamily="2" charset="-122"/>
              <a:ea typeface="宋体" pitchFamily="2" charset="-122"/>
            </a:endParaRPr>
          </a:p>
          <a:p>
            <a:pPr marL="285750" indent="-285750" algn="l">
              <a:lnSpc>
                <a:spcPct val="150000"/>
              </a:lnSpc>
              <a:spcBef>
                <a:spcPct val="30000"/>
              </a:spcBef>
              <a:buClr>
                <a:schemeClr val="tx1"/>
              </a:buClr>
              <a:buSzPct val="75000"/>
              <a:buFont typeface="Arial" panose="020B0604020202020204" pitchFamily="34" charset="0"/>
              <a:buChar char="•"/>
            </a:pPr>
            <a:r>
              <a:rPr lang="en-US" altLang="zh-CN" sz="2000" b="0" dirty="0">
                <a:solidFill>
                  <a:schemeClr val="tx1"/>
                </a:solidFill>
                <a:latin typeface="宋体" pitchFamily="2" charset="-122"/>
                <a:ea typeface="宋体" pitchFamily="2" charset="-122"/>
              </a:rPr>
              <a:t>3.2.1 HelloWorld</a:t>
            </a:r>
            <a:endParaRPr lang="en-US" altLang="zh-CN" sz="2000" b="0" dirty="0">
              <a:solidFill>
                <a:schemeClr val="tx1"/>
              </a:solidFill>
              <a:latin typeface="宋体" pitchFamily="2" charset="-122"/>
              <a:ea typeface="宋体" pitchFamily="2" charset="-122"/>
            </a:endParaRPr>
          </a:p>
          <a:p>
            <a:pPr marL="285750" indent="-285750" algn="l">
              <a:lnSpc>
                <a:spcPct val="150000"/>
              </a:lnSpc>
              <a:spcBef>
                <a:spcPct val="30000"/>
              </a:spcBef>
              <a:buClr>
                <a:schemeClr val="tx1"/>
              </a:buClr>
              <a:buSzPct val="75000"/>
              <a:buFont typeface="Arial" panose="020B0604020202020204" pitchFamily="34" charset="0"/>
              <a:buChar char="•"/>
            </a:pPr>
            <a:r>
              <a:rPr lang="en-US" altLang="zh-CN" sz="2000" b="0" dirty="0">
                <a:solidFill>
                  <a:schemeClr val="tx1"/>
                </a:solidFill>
                <a:latin typeface="宋体" pitchFamily="2" charset="-122"/>
                <a:ea typeface="宋体" pitchFamily="2" charset="-122"/>
              </a:rPr>
              <a:t>3.2.2 </a:t>
            </a:r>
            <a:r>
              <a:rPr lang="zh-CN" altLang="en-US" sz="2000" b="0" dirty="0">
                <a:solidFill>
                  <a:schemeClr val="tx1"/>
                </a:solidFill>
                <a:latin typeface="宋体" pitchFamily="2" charset="-122"/>
                <a:ea typeface="宋体" pitchFamily="2" charset="-122"/>
              </a:rPr>
              <a:t>用户及密码存储</a:t>
            </a:r>
            <a:endParaRPr lang="zh-CN" altLang="en-US" sz="2000" b="0" dirty="0">
              <a:solidFill>
                <a:schemeClr val="tx1"/>
              </a:solidFill>
              <a:latin typeface="宋体" pitchFamily="2" charset="-122"/>
              <a:ea typeface="宋体" pitchFamily="2" charset="-122"/>
            </a:endParaRPr>
          </a:p>
          <a:p>
            <a:pPr marL="285750" indent="-285750" algn="l">
              <a:lnSpc>
                <a:spcPct val="150000"/>
              </a:lnSpc>
              <a:spcBef>
                <a:spcPct val="30000"/>
              </a:spcBef>
              <a:buClr>
                <a:schemeClr val="tx1"/>
              </a:buClr>
              <a:buSzPct val="75000"/>
              <a:buFont typeface="Arial" panose="020B0604020202020204" pitchFamily="34" charset="0"/>
              <a:buChar char="•"/>
            </a:pPr>
            <a:r>
              <a:rPr lang="en-US" altLang="zh-CN" sz="2000" b="0" dirty="0">
                <a:solidFill>
                  <a:schemeClr val="tx1"/>
                </a:solidFill>
                <a:latin typeface="宋体" pitchFamily="2" charset="-122"/>
                <a:ea typeface="宋体" pitchFamily="2" charset="-122"/>
              </a:rPr>
              <a:t>3.2.3 </a:t>
            </a:r>
            <a:r>
              <a:rPr lang="zh-CN" altLang="en-US" sz="2000" b="0" dirty="0">
                <a:solidFill>
                  <a:schemeClr val="tx1"/>
                </a:solidFill>
                <a:latin typeface="宋体" pitchFamily="2" charset="-122"/>
                <a:ea typeface="宋体" pitchFamily="2" charset="-122"/>
              </a:rPr>
              <a:t>授权</a:t>
            </a:r>
            <a:endParaRPr lang="zh-CN" altLang="en-US" sz="2000" b="0" dirty="0">
              <a:solidFill>
                <a:schemeClr val="tx1"/>
              </a:solidFill>
              <a:latin typeface="宋体" pitchFamily="2" charset="-122"/>
              <a:ea typeface="宋体" pitchFamily="2" charset="-122"/>
            </a:endParaRPr>
          </a:p>
          <a:p>
            <a:pPr marL="285750" indent="-285750" algn="l">
              <a:lnSpc>
                <a:spcPct val="150000"/>
              </a:lnSpc>
              <a:spcBef>
                <a:spcPct val="30000"/>
              </a:spcBef>
              <a:buClr>
                <a:schemeClr val="tx1"/>
              </a:buClr>
              <a:buSzPct val="75000"/>
              <a:buFont typeface="Arial" panose="020B0604020202020204" pitchFamily="34" charset="0"/>
              <a:buChar char="•"/>
            </a:pPr>
            <a:r>
              <a:rPr lang="en-US" altLang="zh-CN" sz="2000" b="0" dirty="0">
                <a:solidFill>
                  <a:schemeClr val="tx1"/>
                </a:solidFill>
                <a:latin typeface="宋体" pitchFamily="2" charset="-122"/>
                <a:ea typeface="宋体" pitchFamily="2" charset="-122"/>
              </a:rPr>
              <a:t>3.2.4 Spring Security Config</a:t>
            </a:r>
            <a:endParaRPr lang="en-US" altLang="zh-CN" sz="2000" b="0" dirty="0">
              <a:solidFill>
                <a:schemeClr val="tx1"/>
              </a:solidFill>
              <a:latin typeface="宋体" pitchFamily="2" charset="-122"/>
              <a:ea typeface="宋体" pitchFamily="2" charset="-122"/>
            </a:endParaRPr>
          </a:p>
          <a:p>
            <a:pPr marL="0" indent="0" algn="l">
              <a:lnSpc>
                <a:spcPct val="150000"/>
              </a:lnSpc>
              <a:spcBef>
                <a:spcPct val="30000"/>
              </a:spcBef>
              <a:buClr>
                <a:schemeClr val="tx1"/>
              </a:buClr>
              <a:buSzPct val="75000"/>
              <a:buFont typeface="Arial" panose="020B0604020202020204" pitchFamily="34" charset="0"/>
              <a:buNone/>
            </a:pPr>
            <a:r>
              <a:rPr lang="en-US" altLang="zh-CN" sz="1800" dirty="0">
                <a:solidFill>
                  <a:schemeClr val="tx1"/>
                </a:solidFill>
                <a:latin typeface="宋体" pitchFamily="2" charset="-122"/>
                <a:ea typeface="宋体" pitchFamily="2" charset="-122"/>
                <a:sym typeface="+mn-ea"/>
              </a:rPr>
              <a:t>3.3 </a:t>
            </a:r>
            <a:r>
              <a:rPr lang="en-US" sz="1800" dirty="0">
                <a:solidFill>
                  <a:schemeClr val="tx1"/>
                </a:solidFill>
                <a:latin typeface="宋体" pitchFamily="2" charset="-122"/>
                <a:ea typeface="宋体" pitchFamily="2" charset="-122"/>
                <a:sym typeface="+mn-ea"/>
              </a:rPr>
              <a:t>OAuth2.0</a:t>
            </a:r>
            <a:r>
              <a:rPr lang="zh-CN" altLang="en-US" sz="1800" dirty="0">
                <a:solidFill>
                  <a:schemeClr val="tx1"/>
                </a:solidFill>
                <a:latin typeface="宋体" pitchFamily="2" charset="-122"/>
                <a:ea typeface="宋体" pitchFamily="2" charset="-122"/>
                <a:sym typeface="+mn-ea"/>
              </a:rPr>
              <a:t>认证</a:t>
            </a:r>
            <a:endParaRPr lang="zh-CN" altLang="en-US" sz="1800" dirty="0">
              <a:solidFill>
                <a:schemeClr val="tx1"/>
              </a:solidFill>
              <a:latin typeface="宋体" pitchFamily="2" charset="-122"/>
              <a:ea typeface="宋体" pitchFamily="2" charset="-122"/>
              <a:sym typeface="+mn-ea"/>
            </a:endParaRPr>
          </a:p>
        </p:txBody>
      </p:sp>
      <p:pic>
        <p:nvPicPr>
          <p:cNvPr id="5" name="图片 4"/>
          <p:cNvPicPr>
            <a:picLocks noChangeAspect="1"/>
          </p:cNvPicPr>
          <p:nvPr/>
        </p:nvPicPr>
        <p:blipFill>
          <a:blip r:embed="rId1"/>
          <a:stretch>
            <a:fillRect/>
          </a:stretch>
        </p:blipFill>
        <p:spPr>
          <a:xfrm>
            <a:off x="7353028" y="2037293"/>
            <a:ext cx="2933333" cy="342857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3.1 </a:t>
            </a:r>
            <a:r>
              <a:rPr lang="en-US" altLang="zh-CN" b="0" kern="1800" dirty="0">
                <a:latin typeface="Times New Roman" panose="02020603050405020304"/>
                <a:sym typeface="+mn-ea"/>
              </a:rPr>
              <a:t>Web</a:t>
            </a:r>
            <a:r>
              <a:rPr lang="zh-CN" altLang="en-US" b="0" kern="1800" dirty="0">
                <a:latin typeface="Times New Roman" panose="02020603050405020304"/>
                <a:sym typeface="+mn-ea"/>
              </a:rPr>
              <a:t>身份验证</a:t>
            </a:r>
            <a:r>
              <a:rPr lang="en-US" altLang="zh-CN" b="0" kern="1800" dirty="0">
                <a:latin typeface="Times New Roman" panose="02020603050405020304"/>
                <a:sym typeface="+mn-ea"/>
              </a:rPr>
              <a:t>与授权概述</a:t>
            </a:r>
            <a:endParaRPr lang="zh-CN" altLang="en-US" b="0" kern="1800" dirty="0">
              <a:latin typeface="Times New Roman" panose="02020603050405020304"/>
            </a:endParaRPr>
          </a:p>
        </p:txBody>
      </p:sp>
      <p:sp>
        <p:nvSpPr>
          <p:cNvPr id="3" name="文本框 2"/>
          <p:cNvSpPr txBox="1"/>
          <p:nvPr/>
        </p:nvSpPr>
        <p:spPr>
          <a:xfrm>
            <a:off x="250370" y="1223784"/>
            <a:ext cx="11551105" cy="260477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     Spring Security</a:t>
            </a:r>
            <a:r>
              <a:rPr lang="zh-CN" altLang="en-US" sz="2000" dirty="0"/>
              <a:t>简介，</a:t>
            </a:r>
            <a:r>
              <a:rPr lang="zh-CN" altLang="en-US" sz="2000" dirty="0">
                <a:hlinkClick r:id="rId1" action="ppaction://hlinkfile"/>
              </a:rPr>
              <a:t>文档地址</a:t>
            </a:r>
            <a:endParaRPr lang="en-US" altLang="zh-CN" sz="2000" dirty="0"/>
          </a:p>
          <a:p>
            <a:pPr marL="109855">
              <a:lnSpc>
                <a:spcPct val="150000"/>
              </a:lnSpc>
              <a:spcBef>
                <a:spcPts val="400"/>
              </a:spcBef>
              <a:buClr>
                <a:schemeClr val="accent1"/>
              </a:buClr>
              <a:buSzPct val="68000"/>
            </a:pPr>
            <a:r>
              <a:rPr lang="en-US" altLang="zh-CN" sz="2000" dirty="0">
                <a:sym typeface="+mn-ea"/>
              </a:rPr>
              <a:t>     </a:t>
            </a:r>
            <a:r>
              <a:rPr lang="en-US" altLang="zh-CN" sz="2000" dirty="0"/>
              <a:t>Spring security </a:t>
            </a:r>
            <a:r>
              <a:rPr lang="zh-CN" altLang="en-US" sz="2000" dirty="0"/>
              <a:t>基于表达式的权限控制示例：</a:t>
            </a: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4" name="图片 3"/>
          <p:cNvPicPr>
            <a:picLocks noChangeAspect="1"/>
          </p:cNvPicPr>
          <p:nvPr/>
        </p:nvPicPr>
        <p:blipFill>
          <a:blip r:embed="rId2"/>
          <a:stretch>
            <a:fillRect/>
          </a:stretch>
        </p:blipFill>
        <p:spPr>
          <a:xfrm>
            <a:off x="1478972" y="2526704"/>
            <a:ext cx="9058437" cy="35692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3.1 </a:t>
            </a:r>
            <a:r>
              <a:rPr lang="en-US" altLang="zh-CN" b="0" kern="1800" dirty="0">
                <a:latin typeface="Times New Roman" panose="02020603050405020304"/>
                <a:sym typeface="+mn-ea"/>
              </a:rPr>
              <a:t>Web</a:t>
            </a:r>
            <a:r>
              <a:rPr lang="zh-CN" altLang="en-US" b="0" kern="1800" dirty="0">
                <a:latin typeface="Times New Roman" panose="02020603050405020304"/>
                <a:sym typeface="+mn-ea"/>
              </a:rPr>
              <a:t>身份验证</a:t>
            </a:r>
            <a:r>
              <a:rPr lang="en-US" altLang="zh-CN" b="0" kern="1800" dirty="0">
                <a:latin typeface="Times New Roman" panose="02020603050405020304"/>
                <a:sym typeface="+mn-ea"/>
              </a:rPr>
              <a:t>与授权概述</a:t>
            </a:r>
            <a:endParaRPr lang="zh-CN" altLang="en-US" b="0" kern="1800" dirty="0">
              <a:latin typeface="Times New Roman" panose="02020603050405020304"/>
            </a:endParaRPr>
          </a:p>
        </p:txBody>
      </p:sp>
      <p:sp>
        <p:nvSpPr>
          <p:cNvPr id="3" name="文本框 2"/>
          <p:cNvSpPr txBox="1"/>
          <p:nvPr/>
        </p:nvSpPr>
        <p:spPr>
          <a:xfrm>
            <a:off x="250370" y="1223784"/>
            <a:ext cx="11551105" cy="260477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     Spring Security</a:t>
            </a:r>
            <a:r>
              <a:rPr lang="zh-CN" altLang="en-US" sz="2000" dirty="0"/>
              <a:t>简介，</a:t>
            </a:r>
            <a:r>
              <a:rPr lang="zh-CN" altLang="en-US" sz="2000" dirty="0">
                <a:hlinkClick r:id="rId1" action="ppaction://hlinkfile"/>
              </a:rPr>
              <a:t>文档地址</a:t>
            </a:r>
            <a:endParaRPr lang="en-US" altLang="zh-CN" sz="2000" dirty="0"/>
          </a:p>
          <a:p>
            <a:pPr marL="109855">
              <a:lnSpc>
                <a:spcPct val="150000"/>
              </a:lnSpc>
              <a:spcBef>
                <a:spcPts val="400"/>
              </a:spcBef>
              <a:buClr>
                <a:schemeClr val="accent1"/>
              </a:buClr>
              <a:buSzPct val="68000"/>
            </a:pPr>
            <a:r>
              <a:rPr lang="en-US" altLang="zh-CN" sz="2000" dirty="0">
                <a:sym typeface="+mn-ea"/>
              </a:rPr>
              <a:t>     </a:t>
            </a:r>
            <a:r>
              <a:rPr lang="en-US" altLang="zh-CN" sz="2000" dirty="0"/>
              <a:t>Spring security </a:t>
            </a:r>
            <a:r>
              <a:rPr lang="zh-CN" altLang="en-US" sz="2000" dirty="0"/>
              <a:t>框架原理图</a:t>
            </a: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6" name="图片 5"/>
          <p:cNvPicPr>
            <a:picLocks noChangeAspect="1"/>
          </p:cNvPicPr>
          <p:nvPr/>
        </p:nvPicPr>
        <p:blipFill>
          <a:blip r:embed="rId2"/>
          <a:stretch>
            <a:fillRect/>
          </a:stretch>
        </p:blipFill>
        <p:spPr>
          <a:xfrm>
            <a:off x="4478020" y="1583690"/>
            <a:ext cx="7037070" cy="48247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3.1 </a:t>
            </a:r>
            <a:r>
              <a:rPr lang="en-US" altLang="zh-CN" b="0" kern="1800" dirty="0">
                <a:latin typeface="Times New Roman" panose="02020603050405020304"/>
                <a:sym typeface="+mn-ea"/>
              </a:rPr>
              <a:t>Web</a:t>
            </a:r>
            <a:r>
              <a:rPr lang="zh-CN" altLang="en-US" b="0" kern="1800" dirty="0">
                <a:latin typeface="Times New Roman" panose="02020603050405020304"/>
                <a:sym typeface="+mn-ea"/>
              </a:rPr>
              <a:t>身份验证</a:t>
            </a:r>
            <a:r>
              <a:rPr lang="en-US" altLang="zh-CN" b="0" kern="1800" dirty="0">
                <a:latin typeface="Times New Roman" panose="02020603050405020304"/>
                <a:sym typeface="+mn-ea"/>
              </a:rPr>
              <a:t>与授权概述</a:t>
            </a:r>
            <a:endParaRPr lang="zh-CN" altLang="en-US" b="0" kern="1800" dirty="0">
              <a:latin typeface="Times New Roman" panose="02020603050405020304"/>
            </a:endParaRPr>
          </a:p>
        </p:txBody>
      </p:sp>
      <p:sp>
        <p:nvSpPr>
          <p:cNvPr id="3" name="文本框 2"/>
          <p:cNvSpPr txBox="1"/>
          <p:nvPr/>
        </p:nvSpPr>
        <p:spPr>
          <a:xfrm>
            <a:off x="250370" y="1223784"/>
            <a:ext cx="11551105" cy="260477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     Spring Security</a:t>
            </a:r>
            <a:r>
              <a:rPr lang="zh-CN" altLang="en-US" sz="2000" dirty="0"/>
              <a:t>简介，</a:t>
            </a:r>
            <a:r>
              <a:rPr lang="zh-CN" altLang="en-US" sz="2000" dirty="0">
                <a:hlinkClick r:id="rId1" action="ppaction://hlinkfile"/>
              </a:rPr>
              <a:t>文档地址</a:t>
            </a:r>
            <a:endParaRPr lang="en-US" altLang="zh-CN" sz="2000" dirty="0"/>
          </a:p>
          <a:p>
            <a:pPr marL="109855">
              <a:lnSpc>
                <a:spcPct val="150000"/>
              </a:lnSpc>
              <a:spcBef>
                <a:spcPts val="400"/>
              </a:spcBef>
              <a:buClr>
                <a:schemeClr val="accent1"/>
              </a:buClr>
              <a:buSzPct val="68000"/>
            </a:pPr>
            <a:r>
              <a:rPr lang="en-US" altLang="zh-CN" sz="2000" dirty="0">
                <a:sym typeface="+mn-ea"/>
              </a:rPr>
              <a:t>     </a:t>
            </a:r>
            <a:r>
              <a:rPr lang="en-US" altLang="zh-CN" sz="2000" dirty="0"/>
              <a:t>Spring security Authentication </a:t>
            </a:r>
            <a:r>
              <a:rPr lang="zh-CN" altLang="en-US" sz="2000" dirty="0"/>
              <a:t>框架</a:t>
            </a: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4" name="图片 3"/>
          <p:cNvPicPr>
            <a:picLocks noChangeAspect="1"/>
          </p:cNvPicPr>
          <p:nvPr/>
        </p:nvPicPr>
        <p:blipFill>
          <a:blip r:embed="rId2"/>
          <a:stretch>
            <a:fillRect/>
          </a:stretch>
        </p:blipFill>
        <p:spPr>
          <a:xfrm>
            <a:off x="645160" y="2435860"/>
            <a:ext cx="4730750" cy="1743075"/>
          </a:xfrm>
          <a:prstGeom prst="rect">
            <a:avLst/>
          </a:prstGeom>
        </p:spPr>
      </p:pic>
      <p:pic>
        <p:nvPicPr>
          <p:cNvPr id="5" name="图片 4"/>
          <p:cNvPicPr>
            <a:picLocks noChangeAspect="1"/>
          </p:cNvPicPr>
          <p:nvPr/>
        </p:nvPicPr>
        <p:blipFill>
          <a:blip r:embed="rId3"/>
          <a:stretch>
            <a:fillRect/>
          </a:stretch>
        </p:blipFill>
        <p:spPr>
          <a:xfrm>
            <a:off x="316230" y="4484370"/>
            <a:ext cx="11468735" cy="1649730"/>
          </a:xfrm>
          <a:prstGeom prst="rect">
            <a:avLst/>
          </a:prstGeom>
        </p:spPr>
      </p:pic>
      <p:sp>
        <p:nvSpPr>
          <p:cNvPr id="7" name="文本框 6"/>
          <p:cNvSpPr txBox="1"/>
          <p:nvPr/>
        </p:nvSpPr>
        <p:spPr>
          <a:xfrm>
            <a:off x="5589905" y="1348740"/>
            <a:ext cx="5415915" cy="2861310"/>
          </a:xfrm>
          <a:prstGeom prst="rect">
            <a:avLst/>
          </a:prstGeom>
          <a:noFill/>
        </p:spPr>
        <p:txBody>
          <a:bodyPr wrap="square" rtlCol="0" anchor="t">
            <a:spAutoFit/>
          </a:bodyPr>
          <a:p>
            <a:pPr>
              <a:lnSpc>
                <a:spcPct val="150000"/>
              </a:lnSpc>
            </a:pPr>
            <a:r>
              <a:rPr lang="zh-CN" altLang="en-US" sz="2000"/>
              <a:t>SecurityContext：包含当前认证主体的上下文</a:t>
            </a:r>
            <a:endParaRPr lang="zh-CN" altLang="en-US" sz="2000"/>
          </a:p>
          <a:p>
            <a:pPr>
              <a:lnSpc>
                <a:spcPct val="150000"/>
              </a:lnSpc>
            </a:pPr>
            <a:r>
              <a:rPr lang="en-US" altLang="zh-CN" sz="2000"/>
              <a:t>Authentication</a:t>
            </a:r>
            <a:r>
              <a:rPr lang="zh-CN" altLang="en-US" sz="2000"/>
              <a:t>：认证主体</a:t>
            </a:r>
            <a:endParaRPr lang="zh-CN" altLang="en-US" sz="2000"/>
          </a:p>
          <a:p>
            <a:pPr>
              <a:lnSpc>
                <a:spcPct val="150000"/>
              </a:lnSpc>
            </a:pPr>
            <a:r>
              <a:rPr lang="en-US" altLang="zh-CN" sz="2000"/>
              <a:t>Principal</a:t>
            </a:r>
            <a:r>
              <a:rPr lang="zh-CN" altLang="en-US" sz="2000"/>
              <a:t>：主体信息</a:t>
            </a:r>
            <a:endParaRPr lang="zh-CN" altLang="en-US" sz="2000"/>
          </a:p>
          <a:p>
            <a:pPr>
              <a:lnSpc>
                <a:spcPct val="150000"/>
              </a:lnSpc>
            </a:pPr>
            <a:r>
              <a:rPr lang="en-US" altLang="zh-CN" sz="2000"/>
              <a:t>Credentials: 主体凭据</a:t>
            </a:r>
            <a:endParaRPr lang="en-US" altLang="zh-CN" sz="2000"/>
          </a:p>
          <a:p>
            <a:pPr>
              <a:lnSpc>
                <a:spcPct val="150000"/>
              </a:lnSpc>
            </a:pPr>
            <a:r>
              <a:rPr lang="en-US" altLang="zh-CN" sz="2000"/>
              <a:t>Authorities</a:t>
            </a:r>
            <a:r>
              <a:rPr lang="zh-CN" altLang="en-US" sz="2000"/>
              <a:t>：主体的权限列表</a:t>
            </a:r>
            <a:endParaRPr lang="en-US" altLang="zh-CN" sz="2000"/>
          </a:p>
          <a:p>
            <a:pPr>
              <a:lnSpc>
                <a:spcPct val="150000"/>
              </a:lnSpc>
            </a:pPr>
            <a:endParaRPr lang="zh-CN" altLang="en-US" sz="2000"/>
          </a:p>
        </p:txBody>
      </p:sp>
      <p:sp>
        <p:nvSpPr>
          <p:cNvPr id="8" name="文本框 7"/>
          <p:cNvSpPr txBox="1"/>
          <p:nvPr/>
        </p:nvSpPr>
        <p:spPr>
          <a:xfrm>
            <a:off x="3775710" y="6189345"/>
            <a:ext cx="3230880" cy="398780"/>
          </a:xfrm>
          <a:prstGeom prst="rect">
            <a:avLst/>
          </a:prstGeom>
          <a:noFill/>
        </p:spPr>
        <p:txBody>
          <a:bodyPr wrap="none" rtlCol="0">
            <a:spAutoFit/>
          </a:bodyPr>
          <a:p>
            <a:r>
              <a:rPr lang="zh-CN" altLang="en-US" sz="2000"/>
              <a:t>获取当前登录的用户及权限</a:t>
            </a:r>
            <a:endParaRPr lang="zh-CN" altLang="en-US" sz="2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3.2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2553335"/>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     </a:t>
            </a:r>
            <a:r>
              <a:rPr lang="en-US" altLang="zh-CN" sz="2000" dirty="0"/>
              <a:t>Spring security </a:t>
            </a:r>
            <a:r>
              <a:rPr lang="zh-CN" altLang="en-US" sz="2000" dirty="0"/>
              <a:t>的引入方式，在创建</a:t>
            </a:r>
            <a:r>
              <a:rPr lang="en-US" altLang="zh-CN" sz="2000" dirty="0"/>
              <a:t>spring boot</a:t>
            </a:r>
            <a:r>
              <a:rPr lang="zh-CN" altLang="en-US" sz="2000" dirty="0"/>
              <a:t>项目时勾选</a:t>
            </a:r>
            <a:r>
              <a:rPr lang="en-US" altLang="zh-CN" sz="2000" dirty="0"/>
              <a:t>security</a:t>
            </a:r>
            <a:r>
              <a:rPr lang="zh-CN" altLang="en-US" sz="2000" dirty="0"/>
              <a:t>中的</a:t>
            </a:r>
            <a:r>
              <a:rPr lang="en-US" altLang="zh-CN" sz="2000" dirty="0"/>
              <a:t>Spring Security</a:t>
            </a:r>
            <a:r>
              <a:rPr lang="zh-CN" altLang="en-US" sz="2000" dirty="0"/>
              <a:t>或者直接在</a:t>
            </a:r>
            <a:r>
              <a:rPr lang="en-US" altLang="zh-CN" sz="2000" dirty="0"/>
              <a:t>POM.xml</a:t>
            </a:r>
            <a:r>
              <a:rPr lang="zh-CN" altLang="en-US" sz="2000" dirty="0"/>
              <a:t>中添加下面的</a:t>
            </a:r>
            <a:r>
              <a:rPr lang="zh-CN" altLang="en-US" sz="2000" dirty="0">
                <a:sym typeface="+mn-ea"/>
              </a:rPr>
              <a:t>依赖</a:t>
            </a: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5" name="图片 4"/>
          <p:cNvPicPr>
            <a:picLocks noChangeAspect="1"/>
          </p:cNvPicPr>
          <p:nvPr/>
        </p:nvPicPr>
        <p:blipFill>
          <a:blip r:embed="rId1"/>
          <a:stretch>
            <a:fillRect/>
          </a:stretch>
        </p:blipFill>
        <p:spPr>
          <a:xfrm>
            <a:off x="2397168" y="5236557"/>
            <a:ext cx="7257506" cy="1328329"/>
          </a:xfrm>
          <a:prstGeom prst="rect">
            <a:avLst/>
          </a:prstGeom>
        </p:spPr>
      </p:pic>
      <p:pic>
        <p:nvPicPr>
          <p:cNvPr id="6" name="图片 5"/>
          <p:cNvPicPr>
            <a:picLocks noChangeAspect="1"/>
          </p:cNvPicPr>
          <p:nvPr/>
        </p:nvPicPr>
        <p:blipFill>
          <a:blip r:embed="rId2"/>
          <a:stretch>
            <a:fillRect/>
          </a:stretch>
        </p:blipFill>
        <p:spPr>
          <a:xfrm>
            <a:off x="1281430" y="2288540"/>
            <a:ext cx="10180320" cy="25425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209169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3.2.1 </a:t>
            </a:r>
            <a:r>
              <a:rPr lang="en-US" altLang="zh-CN" sz="2000" dirty="0">
                <a:latin typeface="宋体" pitchFamily="2" charset="-122"/>
                <a:ea typeface="宋体" pitchFamily="2" charset="-122"/>
              </a:rPr>
              <a:t>HelloWorld</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en-US" altLang="zh-CN" sz="2000" dirty="0">
                <a:sym typeface="+mn-ea"/>
              </a:rPr>
              <a:t>     </a:t>
            </a:r>
            <a:r>
              <a:rPr lang="zh-CN" altLang="en-US" sz="2000" dirty="0">
                <a:sym typeface="+mn-ea"/>
              </a:rPr>
              <a:t>创建</a:t>
            </a:r>
            <a:r>
              <a:rPr lang="en-US" altLang="zh-CN" sz="2000" dirty="0">
                <a:sym typeface="+mn-ea"/>
              </a:rPr>
              <a:t>spring boot</a:t>
            </a:r>
            <a:r>
              <a:rPr lang="zh-CN" altLang="en-US" sz="2000" dirty="0">
                <a:sym typeface="+mn-ea"/>
              </a:rPr>
              <a:t>项目</a:t>
            </a:r>
            <a:r>
              <a:rPr lang="en-US" altLang="zh-CN" sz="2000" dirty="0">
                <a:sym typeface="+mn-ea"/>
              </a:rPr>
              <a:t>spring-security-demo,</a:t>
            </a:r>
            <a:r>
              <a:rPr lang="zh-CN" altLang="en-US" sz="2000" dirty="0">
                <a:sym typeface="+mn-ea"/>
              </a:rPr>
              <a:t>勾选如下图有所示的依赖：</a:t>
            </a: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5" name="图片 4"/>
          <p:cNvPicPr>
            <a:picLocks noChangeAspect="1"/>
          </p:cNvPicPr>
          <p:nvPr/>
        </p:nvPicPr>
        <p:blipFill>
          <a:blip r:embed="rId1"/>
          <a:stretch>
            <a:fillRect/>
          </a:stretch>
        </p:blipFill>
        <p:spPr>
          <a:xfrm>
            <a:off x="1198880" y="2400300"/>
            <a:ext cx="4112260" cy="4133850"/>
          </a:xfrm>
          <a:prstGeom prst="rect">
            <a:avLst/>
          </a:prstGeom>
        </p:spPr>
      </p:pic>
      <p:pic>
        <p:nvPicPr>
          <p:cNvPr id="7" name="图片 6"/>
          <p:cNvPicPr>
            <a:picLocks noChangeAspect="1"/>
          </p:cNvPicPr>
          <p:nvPr/>
        </p:nvPicPr>
        <p:blipFill>
          <a:blip r:embed="rId2"/>
          <a:stretch>
            <a:fillRect/>
          </a:stretch>
        </p:blipFill>
        <p:spPr>
          <a:xfrm>
            <a:off x="5773420" y="2874645"/>
            <a:ext cx="5600700" cy="2730500"/>
          </a:xfrm>
          <a:prstGeom prst="rect">
            <a:avLst/>
          </a:prstGeom>
        </p:spPr>
      </p:pic>
      <p:sp>
        <p:nvSpPr>
          <p:cNvPr id="8" name="文本框 7"/>
          <p:cNvSpPr txBox="1"/>
          <p:nvPr/>
        </p:nvSpPr>
        <p:spPr>
          <a:xfrm>
            <a:off x="5311140" y="1347470"/>
            <a:ext cx="6793230" cy="368300"/>
          </a:xfrm>
          <a:prstGeom prst="rect">
            <a:avLst/>
          </a:prstGeom>
          <a:noFill/>
        </p:spPr>
        <p:txBody>
          <a:bodyPr wrap="square" rtlCol="0" anchor="t">
            <a:spAutoFit/>
          </a:bodyPr>
          <a:p>
            <a:r>
              <a:rPr lang="zh-CN" altLang="en-US"/>
              <a:t>示例代码：</a:t>
            </a:r>
            <a:r>
              <a:rPr lang="zh-CN" altLang="en-US">
                <a:hlinkClick r:id="rId3" action="ppaction://hlinkfile"/>
              </a:rPr>
              <a:t>https://gitee.com/buptnetwork/spring-security-demo</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209169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3.2.1 </a:t>
            </a:r>
            <a:r>
              <a:rPr lang="en-US" altLang="zh-CN" sz="2000" dirty="0">
                <a:latin typeface="宋体" pitchFamily="2" charset="-122"/>
                <a:ea typeface="宋体" pitchFamily="2" charset="-122"/>
              </a:rPr>
              <a:t>Spring Security HelloWorld</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en-US" altLang="zh-CN" sz="2000" dirty="0">
                <a:sym typeface="+mn-ea"/>
              </a:rPr>
              <a:t>     </a:t>
            </a:r>
            <a:r>
              <a:rPr lang="zh-CN" altLang="en-US" sz="2000" dirty="0">
                <a:sym typeface="+mn-ea"/>
              </a:rPr>
              <a:t>运行项目观察控制台输出，浏览器访问系统</a:t>
            </a: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8" name="文本框 7"/>
          <p:cNvSpPr txBox="1"/>
          <p:nvPr/>
        </p:nvSpPr>
        <p:spPr>
          <a:xfrm>
            <a:off x="530094" y="4816153"/>
            <a:ext cx="2262158" cy="369332"/>
          </a:xfrm>
          <a:prstGeom prst="rect">
            <a:avLst/>
          </a:prstGeom>
          <a:noFill/>
        </p:spPr>
        <p:txBody>
          <a:bodyPr wrap="none" rtlCol="0">
            <a:spAutoFit/>
          </a:bodyPr>
          <a:lstStyle/>
          <a:p>
            <a:r>
              <a:rPr lang="zh-CN" altLang="en-US" dirty="0"/>
              <a:t>控制台输出随机密码</a:t>
            </a:r>
            <a:endParaRPr lang="zh-CN" altLang="en-US" dirty="0"/>
          </a:p>
        </p:txBody>
      </p:sp>
      <p:pic>
        <p:nvPicPr>
          <p:cNvPr id="9" name="图片 8"/>
          <p:cNvPicPr>
            <a:picLocks noChangeAspect="1"/>
          </p:cNvPicPr>
          <p:nvPr/>
        </p:nvPicPr>
        <p:blipFill>
          <a:blip r:embed="rId1"/>
          <a:stretch>
            <a:fillRect/>
          </a:stretch>
        </p:blipFill>
        <p:spPr>
          <a:xfrm>
            <a:off x="3359150" y="2345055"/>
            <a:ext cx="3302635" cy="2167890"/>
          </a:xfrm>
          <a:prstGeom prst="rect">
            <a:avLst/>
          </a:prstGeom>
        </p:spPr>
      </p:pic>
      <p:sp>
        <p:nvSpPr>
          <p:cNvPr id="10" name="文本框 9"/>
          <p:cNvSpPr txBox="1"/>
          <p:nvPr/>
        </p:nvSpPr>
        <p:spPr>
          <a:xfrm>
            <a:off x="7097395" y="2875280"/>
            <a:ext cx="4704080" cy="922020"/>
          </a:xfrm>
          <a:prstGeom prst="rect">
            <a:avLst/>
          </a:prstGeom>
          <a:noFill/>
        </p:spPr>
        <p:txBody>
          <a:bodyPr wrap="square" rtlCol="0">
            <a:spAutoFit/>
          </a:bodyPr>
          <a:lstStyle/>
          <a:p>
            <a:pPr>
              <a:lnSpc>
                <a:spcPct val="150000"/>
              </a:lnSpc>
            </a:pPr>
            <a:r>
              <a:rPr lang="zh-CN" altLang="en-US" dirty="0"/>
              <a:t>输入用户名</a:t>
            </a:r>
            <a:r>
              <a:rPr lang="en-US" altLang="zh-CN" dirty="0">
                <a:solidFill>
                  <a:srgbClr val="FF0000"/>
                </a:solidFill>
              </a:rPr>
              <a:t>user</a:t>
            </a:r>
            <a:r>
              <a:rPr lang="zh-CN" altLang="en-US" dirty="0"/>
              <a:t>，密码为控制台随机密码后可以继续访问</a:t>
            </a:r>
            <a:endParaRPr lang="zh-CN" altLang="en-US" dirty="0"/>
          </a:p>
        </p:txBody>
      </p:sp>
      <p:pic>
        <p:nvPicPr>
          <p:cNvPr id="4" name="图片 3"/>
          <p:cNvPicPr>
            <a:picLocks noChangeAspect="1"/>
          </p:cNvPicPr>
          <p:nvPr/>
        </p:nvPicPr>
        <p:blipFill>
          <a:blip r:embed="rId2"/>
          <a:stretch>
            <a:fillRect/>
          </a:stretch>
        </p:blipFill>
        <p:spPr>
          <a:xfrm>
            <a:off x="1772285" y="5292090"/>
            <a:ext cx="8938895" cy="1183640"/>
          </a:xfrm>
          <a:prstGeom prst="rect">
            <a:avLst/>
          </a:prstGeom>
        </p:spPr>
      </p:pic>
      <p:sp>
        <p:nvSpPr>
          <p:cNvPr id="5" name="文本框 4"/>
          <p:cNvSpPr txBox="1"/>
          <p:nvPr/>
        </p:nvSpPr>
        <p:spPr>
          <a:xfrm>
            <a:off x="5311140" y="1347470"/>
            <a:ext cx="6793230" cy="368300"/>
          </a:xfrm>
          <a:prstGeom prst="rect">
            <a:avLst/>
          </a:prstGeom>
          <a:noFill/>
        </p:spPr>
        <p:txBody>
          <a:bodyPr wrap="square" rtlCol="0" anchor="t">
            <a:spAutoFit/>
          </a:bodyPr>
          <a:p>
            <a:r>
              <a:rPr lang="zh-CN" altLang="en-US"/>
              <a:t>示例代码：</a:t>
            </a:r>
            <a:r>
              <a:rPr lang="zh-CN" altLang="en-US">
                <a:hlinkClick r:id="rId3" action="ppaction://hlinkfile"/>
              </a:rPr>
              <a:t>https://gitee.com/buptnetwork/spring-security-demo</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209169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3.2.1 </a:t>
            </a:r>
            <a:r>
              <a:rPr lang="en-US" altLang="zh-CN" sz="2000" dirty="0">
                <a:latin typeface="宋体" pitchFamily="2" charset="-122"/>
                <a:ea typeface="宋体" pitchFamily="2" charset="-122"/>
              </a:rPr>
              <a:t>Spring Security HelloWorld</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en-US" altLang="zh-CN" sz="2000" dirty="0">
                <a:sym typeface="+mn-ea"/>
              </a:rPr>
              <a:t>     </a:t>
            </a:r>
            <a:r>
              <a:rPr lang="zh-CN" altLang="en-US" sz="2000" dirty="0">
                <a:sym typeface="+mn-ea"/>
              </a:rPr>
              <a:t>可以在</a:t>
            </a:r>
            <a:r>
              <a:rPr lang="en-US" altLang="zh-CN" sz="2000" dirty="0" err="1">
                <a:sym typeface="+mn-ea"/>
              </a:rPr>
              <a:t>application.properties</a:t>
            </a:r>
            <a:r>
              <a:rPr lang="zh-CN" altLang="en-US" sz="2000" dirty="0">
                <a:sym typeface="+mn-ea"/>
              </a:rPr>
              <a:t>文件中设置进入系统的用户名及密码</a:t>
            </a: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4" name="图片 3"/>
          <p:cNvPicPr>
            <a:picLocks noChangeAspect="1"/>
          </p:cNvPicPr>
          <p:nvPr/>
        </p:nvPicPr>
        <p:blipFill>
          <a:blip r:embed="rId1"/>
          <a:stretch>
            <a:fillRect/>
          </a:stretch>
        </p:blipFill>
        <p:spPr>
          <a:xfrm>
            <a:off x="465969" y="2590404"/>
            <a:ext cx="4617763" cy="841506"/>
          </a:xfrm>
          <a:prstGeom prst="rect">
            <a:avLst/>
          </a:prstGeom>
        </p:spPr>
      </p:pic>
      <p:pic>
        <p:nvPicPr>
          <p:cNvPr id="5" name="图片 4"/>
          <p:cNvPicPr>
            <a:picLocks noChangeAspect="1"/>
          </p:cNvPicPr>
          <p:nvPr/>
        </p:nvPicPr>
        <p:blipFill>
          <a:blip r:embed="rId2"/>
          <a:stretch>
            <a:fillRect/>
          </a:stretch>
        </p:blipFill>
        <p:spPr>
          <a:xfrm>
            <a:off x="758979" y="3858254"/>
            <a:ext cx="3828571" cy="2552381"/>
          </a:xfrm>
          <a:prstGeom prst="rect">
            <a:avLst/>
          </a:prstGeom>
        </p:spPr>
      </p:pic>
      <p:pic>
        <p:nvPicPr>
          <p:cNvPr id="7" name="图片 6"/>
          <p:cNvPicPr>
            <a:picLocks noChangeAspect="1"/>
          </p:cNvPicPr>
          <p:nvPr/>
        </p:nvPicPr>
        <p:blipFill>
          <a:blip r:embed="rId3"/>
          <a:stretch>
            <a:fillRect/>
          </a:stretch>
        </p:blipFill>
        <p:spPr>
          <a:xfrm>
            <a:off x="4903470" y="2871470"/>
            <a:ext cx="6928485" cy="3076575"/>
          </a:xfrm>
          <a:prstGeom prst="rect">
            <a:avLst/>
          </a:prstGeom>
        </p:spPr>
      </p:pic>
      <p:sp>
        <p:nvSpPr>
          <p:cNvPr id="8" name="文本框 7"/>
          <p:cNvSpPr txBox="1"/>
          <p:nvPr/>
        </p:nvSpPr>
        <p:spPr>
          <a:xfrm>
            <a:off x="5311140" y="1347470"/>
            <a:ext cx="6793230" cy="368300"/>
          </a:xfrm>
          <a:prstGeom prst="rect">
            <a:avLst/>
          </a:prstGeom>
          <a:noFill/>
        </p:spPr>
        <p:txBody>
          <a:bodyPr wrap="square" rtlCol="0" anchor="t">
            <a:spAutoFit/>
          </a:bodyPr>
          <a:p>
            <a:r>
              <a:rPr lang="zh-CN" altLang="en-US"/>
              <a:t>示例代码：</a:t>
            </a:r>
            <a:r>
              <a:rPr lang="zh-CN" altLang="en-US">
                <a:hlinkClick r:id="rId4" action="ppaction://hlinkfile"/>
              </a:rPr>
              <a:t>https://gitee.com/buptnetwork/spring-security-demo</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106553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3.2.1 </a:t>
            </a:r>
            <a:r>
              <a:rPr lang="en-US" altLang="zh-CN" sz="2000" dirty="0">
                <a:latin typeface="宋体" pitchFamily="2" charset="-122"/>
                <a:ea typeface="宋体" pitchFamily="2" charset="-122"/>
              </a:rPr>
              <a:t>Spring Security HelloWorld</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en-US" altLang="zh-CN" sz="2000" dirty="0">
                <a:sym typeface="+mn-ea"/>
              </a:rPr>
              <a:t>     </a:t>
            </a:r>
            <a:r>
              <a:rPr lang="zh-CN" altLang="en-US" sz="2000" dirty="0">
                <a:sym typeface="+mn-ea"/>
              </a:rPr>
              <a:t>默认的退出登录地址：http://127.0.0.1:8080/logout</a:t>
            </a:r>
            <a:endParaRPr lang="zh-CN" altLang="en-US" sz="2000" dirty="0">
              <a:sym typeface="+mn-ea"/>
            </a:endParaRPr>
          </a:p>
        </p:txBody>
      </p:sp>
      <p:pic>
        <p:nvPicPr>
          <p:cNvPr id="6" name="图片 5"/>
          <p:cNvPicPr>
            <a:picLocks noChangeAspect="1"/>
          </p:cNvPicPr>
          <p:nvPr/>
        </p:nvPicPr>
        <p:blipFill>
          <a:blip r:embed="rId1"/>
          <a:stretch>
            <a:fillRect/>
          </a:stretch>
        </p:blipFill>
        <p:spPr>
          <a:xfrm>
            <a:off x="1900555" y="2444115"/>
            <a:ext cx="3156585" cy="1662430"/>
          </a:xfrm>
          <a:prstGeom prst="rect">
            <a:avLst/>
          </a:prstGeom>
        </p:spPr>
      </p:pic>
      <p:pic>
        <p:nvPicPr>
          <p:cNvPr id="8" name="图片 7"/>
          <p:cNvPicPr>
            <a:picLocks noChangeAspect="1"/>
          </p:cNvPicPr>
          <p:nvPr/>
        </p:nvPicPr>
        <p:blipFill>
          <a:blip r:embed="rId2"/>
          <a:stretch>
            <a:fillRect/>
          </a:stretch>
        </p:blipFill>
        <p:spPr>
          <a:xfrm>
            <a:off x="6149975" y="2289175"/>
            <a:ext cx="5904865" cy="3914775"/>
          </a:xfrm>
          <a:prstGeom prst="rect">
            <a:avLst/>
          </a:prstGeom>
        </p:spPr>
      </p:pic>
      <p:pic>
        <p:nvPicPr>
          <p:cNvPr id="9" name="图片 8"/>
          <p:cNvPicPr>
            <a:picLocks noChangeAspect="1"/>
          </p:cNvPicPr>
          <p:nvPr/>
        </p:nvPicPr>
        <p:blipFill>
          <a:blip r:embed="rId3"/>
          <a:stretch>
            <a:fillRect/>
          </a:stretch>
        </p:blipFill>
        <p:spPr>
          <a:xfrm>
            <a:off x="2082800" y="4261485"/>
            <a:ext cx="2792730" cy="2439670"/>
          </a:xfrm>
          <a:prstGeom prst="rect">
            <a:avLst/>
          </a:prstGeom>
        </p:spPr>
      </p:pic>
      <p:sp>
        <p:nvSpPr>
          <p:cNvPr id="10" name="文本框 9"/>
          <p:cNvSpPr txBox="1"/>
          <p:nvPr/>
        </p:nvSpPr>
        <p:spPr>
          <a:xfrm>
            <a:off x="5311140" y="1347470"/>
            <a:ext cx="6793230" cy="368300"/>
          </a:xfrm>
          <a:prstGeom prst="rect">
            <a:avLst/>
          </a:prstGeom>
          <a:noFill/>
        </p:spPr>
        <p:txBody>
          <a:bodyPr wrap="square" rtlCol="0" anchor="t">
            <a:spAutoFit/>
          </a:bodyPr>
          <a:p>
            <a:r>
              <a:rPr lang="zh-CN" altLang="en-US"/>
              <a:t>示例代码：</a:t>
            </a:r>
            <a:r>
              <a:rPr lang="zh-CN" altLang="en-US">
                <a:hlinkClick r:id="rId4" action="ppaction://hlinkfile"/>
              </a:rPr>
              <a:t>https://gitee.com/buptnetwork/spring-security-demo</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209169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3.2.1 </a:t>
            </a:r>
            <a:r>
              <a:rPr lang="en-US" altLang="zh-CN" sz="2000" dirty="0">
                <a:latin typeface="宋体" pitchFamily="2" charset="-122"/>
                <a:ea typeface="宋体" pitchFamily="2" charset="-122"/>
              </a:rPr>
              <a:t>Spring Security HelloWorld</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en-US" altLang="zh-CN" sz="2000" dirty="0">
                <a:sym typeface="+mn-ea"/>
              </a:rPr>
              <a:t>     </a:t>
            </a: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6" name="文本框 5"/>
          <p:cNvSpPr txBox="1"/>
          <p:nvPr/>
        </p:nvSpPr>
        <p:spPr>
          <a:xfrm>
            <a:off x="673100" y="1808480"/>
            <a:ext cx="9250680" cy="922020"/>
          </a:xfrm>
          <a:prstGeom prst="rect">
            <a:avLst/>
          </a:prstGeom>
          <a:noFill/>
        </p:spPr>
        <p:txBody>
          <a:bodyPr wrap="none" rtlCol="0">
            <a:spAutoFit/>
          </a:bodyPr>
          <a:p>
            <a:pPr algn="l">
              <a:lnSpc>
                <a:spcPct val="150000"/>
              </a:lnSpc>
            </a:pPr>
            <a:r>
              <a:rPr lang="en-US" altLang="zh-CN"/>
              <a:t>login</a:t>
            </a:r>
            <a:r>
              <a:rPr lang="zh-CN" altLang="en-US"/>
              <a:t>表单可以自己进行定制</a:t>
            </a:r>
            <a:endParaRPr lang="zh-CN" altLang="en-US"/>
          </a:p>
          <a:p>
            <a:pPr algn="l">
              <a:lnSpc>
                <a:spcPct val="150000"/>
              </a:lnSpc>
            </a:pPr>
            <a:r>
              <a:rPr lang="zh-CN" altLang="en-US">
                <a:hlinkClick r:id="rId1" action="ppaction://hlinkfile"/>
              </a:rPr>
              <a:t>https://docs.spring.io/spring-security/reference/servlet/authentication/passwords/form.html</a:t>
            </a:r>
            <a:endParaRPr lang="zh-CN" altLang="en-US"/>
          </a:p>
        </p:txBody>
      </p:sp>
      <p:pic>
        <p:nvPicPr>
          <p:cNvPr id="8" name="图片 7"/>
          <p:cNvPicPr>
            <a:picLocks noChangeAspect="1"/>
          </p:cNvPicPr>
          <p:nvPr/>
        </p:nvPicPr>
        <p:blipFill>
          <a:blip r:embed="rId2"/>
          <a:stretch>
            <a:fillRect/>
          </a:stretch>
        </p:blipFill>
        <p:spPr>
          <a:xfrm>
            <a:off x="250190" y="3406140"/>
            <a:ext cx="6960235" cy="1981200"/>
          </a:xfrm>
          <a:prstGeom prst="rect">
            <a:avLst/>
          </a:prstGeom>
        </p:spPr>
      </p:pic>
      <p:pic>
        <p:nvPicPr>
          <p:cNvPr id="9" name="图片 8"/>
          <p:cNvPicPr>
            <a:picLocks noChangeAspect="1"/>
          </p:cNvPicPr>
          <p:nvPr/>
        </p:nvPicPr>
        <p:blipFill>
          <a:blip r:embed="rId3"/>
          <a:stretch>
            <a:fillRect/>
          </a:stretch>
        </p:blipFill>
        <p:spPr>
          <a:xfrm>
            <a:off x="7606030" y="3482340"/>
            <a:ext cx="3898900" cy="1828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3" name="文本框 2"/>
          <p:cNvSpPr txBox="1"/>
          <p:nvPr/>
        </p:nvSpPr>
        <p:spPr>
          <a:xfrm>
            <a:off x="250190" y="1223645"/>
            <a:ext cx="11626850" cy="445135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3.2.2 </a:t>
            </a:r>
            <a:r>
              <a:rPr lang="zh-CN" altLang="en-US" sz="2000" dirty="0"/>
              <a:t>用户及密码存储</a:t>
            </a:r>
            <a:endParaRPr lang="en-US" altLang="zh-CN" sz="2000" dirty="0"/>
          </a:p>
          <a:p>
            <a:pPr marL="109855">
              <a:lnSpc>
                <a:spcPct val="150000"/>
              </a:lnSpc>
              <a:spcBef>
                <a:spcPts val="400"/>
              </a:spcBef>
              <a:buClr>
                <a:schemeClr val="accent1"/>
              </a:buClr>
              <a:buSzPct val="68000"/>
            </a:pPr>
            <a:r>
              <a:rPr lang="zh-CN" altLang="en-US" sz="2000" dirty="0">
                <a:latin typeface="+mn-ea"/>
                <a:ea typeface="+mn-ea"/>
              </a:rPr>
              <a:t>用户及密码存储需要我们</a:t>
            </a:r>
            <a:r>
              <a:rPr lang="zh-CN" altLang="en-US" sz="2000" dirty="0">
                <a:solidFill>
                  <a:srgbClr val="FF0000"/>
                </a:solidFill>
                <a:latin typeface="+mn-ea"/>
                <a:ea typeface="+mn-ea"/>
              </a:rPr>
              <a:t>使用某种方法把用户数据的来源</a:t>
            </a:r>
            <a:r>
              <a:rPr lang="zh-CN" altLang="en-US" sz="2000" dirty="0">
                <a:latin typeface="+mn-ea"/>
                <a:ea typeface="+mn-ea"/>
              </a:rPr>
              <a:t>告诉</a:t>
            </a:r>
            <a:r>
              <a:rPr lang="en-US" altLang="zh-CN" sz="2000" dirty="0">
                <a:latin typeface="+mn-ea"/>
                <a:ea typeface="+mn-ea"/>
              </a:rPr>
              <a:t>Spring Security</a:t>
            </a:r>
            <a:r>
              <a:rPr lang="zh-CN" altLang="en-US" sz="2000" dirty="0">
                <a:latin typeface="+mn-ea"/>
                <a:ea typeface="+mn-ea"/>
              </a:rPr>
              <a:t>框架。</a:t>
            </a:r>
            <a:endParaRPr lang="en-US" altLang="zh-CN" sz="2000" dirty="0">
              <a:latin typeface="+mn-ea"/>
              <a:ea typeface="+mn-ea"/>
            </a:endParaRPr>
          </a:p>
          <a:p>
            <a:pPr marL="109855">
              <a:lnSpc>
                <a:spcPct val="150000"/>
              </a:lnSpc>
              <a:spcBef>
                <a:spcPts val="400"/>
              </a:spcBef>
              <a:buClr>
                <a:schemeClr val="accent1"/>
              </a:buClr>
              <a:buSzPct val="68000"/>
            </a:pPr>
            <a:r>
              <a:rPr lang="zh-CN" altLang="en-US" sz="2000" dirty="0">
                <a:latin typeface="+mn-ea"/>
                <a:ea typeface="+mn-ea"/>
              </a:rPr>
              <a:t>方法</a:t>
            </a:r>
            <a:r>
              <a:rPr lang="en-US" altLang="zh-CN" sz="2000" dirty="0">
                <a:latin typeface="+mn-ea"/>
                <a:ea typeface="+mn-ea"/>
              </a:rPr>
              <a:t>1</a:t>
            </a:r>
            <a:r>
              <a:rPr lang="zh-CN" altLang="en-US" sz="2000" dirty="0">
                <a:latin typeface="+mn-ea"/>
                <a:ea typeface="+mn-ea"/>
              </a:rPr>
              <a:t>：使用内存中的用户，即我们通过框架提供的方法在内存中添加一些用户，并配置用户的密码及角色权限等。由于用户不方便进行添加删除修改密码等操作，所以主要是开发阶段测试用，缺少实用价值。</a:t>
            </a:r>
            <a:endParaRPr lang="en-US" altLang="zh-CN" sz="2000" dirty="0">
              <a:latin typeface="+mn-ea"/>
              <a:ea typeface="+mn-ea"/>
            </a:endParaRPr>
          </a:p>
          <a:p>
            <a:pPr marL="109855">
              <a:lnSpc>
                <a:spcPct val="150000"/>
              </a:lnSpc>
              <a:spcBef>
                <a:spcPts val="400"/>
              </a:spcBef>
              <a:buClr>
                <a:schemeClr val="accent1"/>
              </a:buClr>
              <a:buSzPct val="68000"/>
            </a:pPr>
            <a:r>
              <a:rPr lang="zh-CN" altLang="en-US" sz="2000" dirty="0">
                <a:latin typeface="+mn-ea"/>
                <a:ea typeface="+mn-ea"/>
              </a:rPr>
              <a:t>方法</a:t>
            </a:r>
            <a:r>
              <a:rPr lang="en-US" altLang="zh-CN" sz="2000" dirty="0">
                <a:latin typeface="+mn-ea"/>
                <a:ea typeface="+mn-ea"/>
              </a:rPr>
              <a:t>2</a:t>
            </a:r>
            <a:r>
              <a:rPr lang="zh-CN" altLang="en-US" sz="2000" dirty="0">
                <a:latin typeface="+mn-ea"/>
                <a:ea typeface="+mn-ea"/>
              </a:rPr>
              <a:t>：使用</a:t>
            </a:r>
            <a:r>
              <a:rPr lang="en-US" altLang="zh-CN" sz="2000" dirty="0">
                <a:latin typeface="+mn-ea"/>
                <a:ea typeface="+mn-ea"/>
              </a:rPr>
              <a:t>JDBC</a:t>
            </a:r>
            <a:r>
              <a:rPr lang="zh-CN" altLang="en-US" sz="2000" dirty="0">
                <a:latin typeface="+mn-ea"/>
                <a:ea typeface="+mn-ea"/>
              </a:rPr>
              <a:t>中的用户，即我们自己有用户、角色、权限等数据库表，然后通过</a:t>
            </a:r>
            <a:r>
              <a:rPr lang="en-US" altLang="zh-CN" sz="2000" dirty="0">
                <a:latin typeface="+mn-ea"/>
                <a:ea typeface="+mn-ea"/>
              </a:rPr>
              <a:t>JDBC SQL</a:t>
            </a:r>
            <a:r>
              <a:rPr lang="zh-CN" altLang="en-US" sz="2000" dirty="0">
                <a:latin typeface="+mn-ea"/>
                <a:ea typeface="+mn-ea"/>
              </a:rPr>
              <a:t>语句的形式告诉框架如何从我们的用户表中查询用户及用户权限等信息。</a:t>
            </a:r>
            <a:endParaRPr lang="en-US" altLang="zh-CN" sz="2000" dirty="0">
              <a:latin typeface="+mn-ea"/>
            </a:endParaRPr>
          </a:p>
          <a:p>
            <a:pPr marL="109855">
              <a:lnSpc>
                <a:spcPct val="150000"/>
              </a:lnSpc>
              <a:spcBef>
                <a:spcPts val="400"/>
              </a:spcBef>
              <a:buClr>
                <a:schemeClr val="accent1"/>
              </a:buClr>
              <a:buSzPct val="68000"/>
            </a:pPr>
            <a:r>
              <a:rPr lang="zh-CN" altLang="en-US" sz="2000" dirty="0">
                <a:latin typeface="+mn-ea"/>
                <a:ea typeface="+mn-ea"/>
              </a:rPr>
              <a:t>方法3：使用自定义用户服务，即通过实现</a:t>
            </a:r>
            <a:r>
              <a:rPr lang="zh-CN" altLang="zh-CN" sz="2000" dirty="0">
                <a:solidFill>
                  <a:srgbClr val="FF0000"/>
                </a:solidFill>
                <a:latin typeface="微软雅黑" charset="0"/>
                <a:ea typeface="微软雅黑" charset="0"/>
              </a:rPr>
              <a:t>UserDetails</a:t>
            </a:r>
            <a:r>
              <a:rPr lang="zh-CN" altLang="en-US" sz="2000" dirty="0">
                <a:latin typeface="+mn-ea"/>
                <a:ea typeface="+mn-ea"/>
              </a:rPr>
              <a:t>、 </a:t>
            </a:r>
            <a:r>
              <a:rPr lang="zh-CN" altLang="en-US" sz="2000" dirty="0">
                <a:solidFill>
                  <a:srgbClr val="FF0000"/>
                </a:solidFill>
                <a:latin typeface="+mn-ea"/>
                <a:ea typeface="+mn-ea"/>
              </a:rPr>
              <a:t>UserDetailsService</a:t>
            </a:r>
            <a:r>
              <a:rPr lang="zh-CN" altLang="en-US" sz="2000" dirty="0">
                <a:latin typeface="+mn-ea"/>
                <a:ea typeface="+mn-ea"/>
              </a:rPr>
              <a:t>等接口的方式实现更通用的用户及角色权限等设置。</a:t>
            </a:r>
            <a:endParaRPr lang="zh-CN" altLang="en-US" sz="2000" dirty="0">
              <a:latin typeface="+mn-ea"/>
              <a:ea typeface="+mn-ea"/>
              <a:sym typeface="+mn-ea"/>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3.1 Web</a:t>
            </a:r>
            <a:r>
              <a:rPr lang="zh-CN" altLang="en-US" b="0" kern="1800" dirty="0">
                <a:latin typeface="Times New Roman" panose="02020603050405020304"/>
              </a:rPr>
              <a:t>身份验证</a:t>
            </a:r>
            <a:r>
              <a:rPr lang="en-US" altLang="zh-CN" b="0" kern="1800" dirty="0">
                <a:latin typeface="Times New Roman" panose="02020603050405020304"/>
              </a:rPr>
              <a:t>与</a:t>
            </a:r>
            <a:r>
              <a:rPr lang="zh-CN" altLang="en-US" b="0" kern="1800" dirty="0">
                <a:latin typeface="Times New Roman" panose="02020603050405020304"/>
              </a:rPr>
              <a:t>授权</a:t>
            </a:r>
            <a:r>
              <a:rPr lang="en-US" altLang="zh-CN" b="0" kern="1800" dirty="0">
                <a:latin typeface="Times New Roman" panose="02020603050405020304"/>
              </a:rPr>
              <a:t>概述</a:t>
            </a:r>
            <a:endParaRPr lang="zh-CN" altLang="en-US" b="0" kern="1800" dirty="0">
              <a:latin typeface="Times New Roman" panose="02020603050405020304"/>
            </a:endParaRPr>
          </a:p>
        </p:txBody>
      </p:sp>
      <p:sp>
        <p:nvSpPr>
          <p:cNvPr id="3" name="文本框 2"/>
          <p:cNvSpPr txBox="1"/>
          <p:nvPr/>
        </p:nvSpPr>
        <p:spPr>
          <a:xfrm>
            <a:off x="250370" y="1223784"/>
            <a:ext cx="11551105" cy="460502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      Web</a:t>
            </a:r>
            <a:r>
              <a:rPr lang="zh-CN" altLang="en-US" sz="2000" dirty="0">
                <a:sym typeface="+mn-ea"/>
              </a:rPr>
              <a:t>系统需要的常见安全措施有：</a:t>
            </a:r>
            <a:r>
              <a:rPr lang="zh-CN" altLang="en-US" sz="2000" dirty="0">
                <a:solidFill>
                  <a:srgbClr val="FF0000"/>
                </a:solidFill>
                <a:sym typeface="+mn-ea"/>
              </a:rPr>
              <a:t>身份验证</a:t>
            </a:r>
            <a:r>
              <a:rPr lang="zh-CN" altLang="en-US" sz="2000" dirty="0">
                <a:sym typeface="+mn-ea"/>
              </a:rPr>
              <a:t>、</a:t>
            </a:r>
            <a:r>
              <a:rPr lang="zh-CN" altLang="en-US" sz="2000" dirty="0">
                <a:solidFill>
                  <a:srgbClr val="FF0000"/>
                </a:solidFill>
                <a:sym typeface="+mn-ea"/>
              </a:rPr>
              <a:t>授权</a:t>
            </a:r>
            <a:r>
              <a:rPr lang="zh-CN" altLang="en-US" sz="2000" dirty="0">
                <a:sym typeface="+mn-ea"/>
              </a:rPr>
              <a:t>以及</a:t>
            </a:r>
            <a:r>
              <a:rPr lang="zh-CN" altLang="en-US" sz="2000" dirty="0">
                <a:solidFill>
                  <a:schemeClr val="tx1"/>
                </a:solidFill>
                <a:sym typeface="+mn-ea"/>
              </a:rPr>
              <a:t>常见</a:t>
            </a:r>
            <a:r>
              <a:rPr lang="zh-CN" altLang="en-US" sz="2000" dirty="0">
                <a:solidFill>
                  <a:srgbClr val="FF0000"/>
                </a:solidFill>
                <a:sym typeface="+mn-ea"/>
              </a:rPr>
              <a:t>安全漏洞防护</a:t>
            </a:r>
            <a:r>
              <a:rPr lang="zh-CN" altLang="en-US" sz="2000" dirty="0">
                <a:sym typeface="+mn-ea"/>
              </a:rPr>
              <a:t>。</a:t>
            </a:r>
            <a:endParaRPr lang="en-US" altLang="zh-CN" sz="2000" dirty="0">
              <a:sym typeface="+mn-ea"/>
            </a:endParaRPr>
          </a:p>
          <a:p>
            <a:pPr marL="109855">
              <a:lnSpc>
                <a:spcPct val="150000"/>
              </a:lnSpc>
              <a:spcBef>
                <a:spcPts val="400"/>
              </a:spcBef>
              <a:buClr>
                <a:schemeClr val="accent1"/>
              </a:buClr>
              <a:buSzPct val="68000"/>
            </a:pPr>
            <a:r>
              <a:rPr lang="en-US" altLang="zh-CN" sz="2000" dirty="0">
                <a:sym typeface="+mn-ea"/>
              </a:rPr>
              <a:t>      </a:t>
            </a:r>
            <a:r>
              <a:rPr lang="zh-CN" altLang="en-US" sz="2000" dirty="0">
                <a:sym typeface="+mn-ea"/>
              </a:rPr>
              <a:t>身份验证：</a:t>
            </a:r>
            <a:r>
              <a:rPr lang="en-US" altLang="zh-CN" sz="2000" dirty="0">
                <a:sym typeface="+mn-ea"/>
              </a:rPr>
              <a:t>authentication</a:t>
            </a:r>
            <a:r>
              <a:rPr lang="zh-CN" altLang="en-US" sz="2000" dirty="0">
                <a:sym typeface="+mn-ea"/>
              </a:rPr>
              <a:t>，确认用户的身份，</a:t>
            </a:r>
            <a:r>
              <a:rPr lang="en-US" altLang="zh-CN" sz="2000" dirty="0">
                <a:sym typeface="+mn-ea"/>
              </a:rPr>
              <a:t>Verifies you are who you say you are</a:t>
            </a:r>
            <a:r>
              <a:rPr lang="zh-CN" altLang="en-US" sz="2000" dirty="0">
                <a:sym typeface="+mn-ea"/>
              </a:rPr>
              <a:t>。</a:t>
            </a:r>
            <a:endParaRPr lang="zh-CN" altLang="en-US" sz="2000" dirty="0">
              <a:sym typeface="+mn-ea"/>
            </a:endParaRPr>
          </a:p>
          <a:p>
            <a:pPr marL="109855">
              <a:lnSpc>
                <a:spcPct val="150000"/>
              </a:lnSpc>
              <a:spcBef>
                <a:spcPts val="400"/>
              </a:spcBef>
              <a:buClr>
                <a:schemeClr val="accent1"/>
              </a:buClr>
              <a:buSzPct val="68000"/>
            </a:pPr>
            <a:endParaRPr lang="zh-CN" altLang="en-US" sz="2000" dirty="0">
              <a:sym typeface="+mn-ea"/>
            </a:endParaRPr>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r>
              <a:rPr lang="zh-CN" altLang="en-US" sz="2000" dirty="0">
                <a:sym typeface="+mn-ea"/>
              </a:rPr>
              <a:t>     </a:t>
            </a:r>
            <a:endParaRPr lang="zh-CN" altLang="en-US" sz="2000" dirty="0">
              <a:sym typeface="+mn-ea"/>
            </a:endParaRPr>
          </a:p>
          <a:p>
            <a:pPr marL="109855">
              <a:lnSpc>
                <a:spcPct val="150000"/>
              </a:lnSpc>
              <a:spcBef>
                <a:spcPts val="400"/>
              </a:spcBef>
              <a:buClr>
                <a:schemeClr val="accent1"/>
              </a:buClr>
              <a:buSzPct val="68000"/>
            </a:pPr>
            <a:r>
              <a:rPr lang="zh-CN" altLang="en-US" sz="2000" dirty="0">
                <a:sym typeface="+mn-ea"/>
              </a:rPr>
              <a:t>     授权：</a:t>
            </a:r>
            <a:r>
              <a:rPr lang="en-US" altLang="zh-CN" sz="2000" dirty="0">
                <a:sym typeface="+mn-ea"/>
              </a:rPr>
              <a:t>authorization</a:t>
            </a:r>
            <a:r>
              <a:rPr lang="zh-CN" altLang="en-US" sz="2000" dirty="0">
                <a:sym typeface="+mn-ea"/>
              </a:rPr>
              <a:t>，身份验证后决定了用户访问系统的能力以及达到的程度。</a:t>
            </a:r>
            <a:r>
              <a:rPr lang="en-US" altLang="zh-CN" sz="2000" dirty="0">
                <a:sym typeface="+mn-ea"/>
              </a:rPr>
              <a:t>Decides if you have permission to access a resource</a:t>
            </a: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4" name="矩形 3"/>
          <p:cNvSpPr/>
          <p:nvPr/>
        </p:nvSpPr>
        <p:spPr>
          <a:xfrm>
            <a:off x="4731385" y="2616835"/>
            <a:ext cx="1618615" cy="73342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webapi</a:t>
            </a:r>
            <a:endParaRPr lang="en-US" altLang="zh-CN"/>
          </a:p>
        </p:txBody>
      </p:sp>
      <p:cxnSp>
        <p:nvCxnSpPr>
          <p:cNvPr id="5" name="直接箭头连接符 4"/>
          <p:cNvCxnSpPr/>
          <p:nvPr/>
        </p:nvCxnSpPr>
        <p:spPr>
          <a:xfrm flipV="1">
            <a:off x="2350770" y="2979420"/>
            <a:ext cx="2305050" cy="82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7" name="图片 46"/>
          <p:cNvPicPr>
            <a:picLocks noChangeAspect="1"/>
          </p:cNvPicPr>
          <p:nvPr/>
        </p:nvPicPr>
        <p:blipFill>
          <a:blip r:embed="rId1"/>
          <a:stretch>
            <a:fillRect/>
          </a:stretch>
        </p:blipFill>
        <p:spPr>
          <a:xfrm>
            <a:off x="1534795" y="2383790"/>
            <a:ext cx="741045" cy="647065"/>
          </a:xfrm>
          <a:prstGeom prst="rect">
            <a:avLst/>
          </a:prstGeom>
        </p:spPr>
      </p:pic>
      <p:pic>
        <p:nvPicPr>
          <p:cNvPr id="16" name="图片 15"/>
          <p:cNvPicPr>
            <a:picLocks noChangeAspect="1"/>
          </p:cNvPicPr>
          <p:nvPr/>
        </p:nvPicPr>
        <p:blipFill>
          <a:blip r:embed="rId2">
            <a:clrChange>
              <a:clrFrom>
                <a:srgbClr val="FFFFFF"/>
              </a:clrFrom>
              <a:clrTo>
                <a:srgbClr val="FFFFFF">
                  <a:alpha val="0"/>
                </a:srgbClr>
              </a:clrTo>
            </a:clrChange>
          </a:blip>
          <a:stretch>
            <a:fillRect/>
          </a:stretch>
        </p:blipFill>
        <p:spPr>
          <a:xfrm>
            <a:off x="1660525" y="3056255"/>
            <a:ext cx="537210" cy="610235"/>
          </a:xfrm>
          <a:prstGeom prst="rect">
            <a:avLst/>
          </a:prstGeom>
        </p:spPr>
      </p:pic>
      <p:sp>
        <p:nvSpPr>
          <p:cNvPr id="6" name="文本框 5"/>
          <p:cNvSpPr txBox="1"/>
          <p:nvPr/>
        </p:nvSpPr>
        <p:spPr>
          <a:xfrm>
            <a:off x="2677160" y="2616835"/>
            <a:ext cx="1808480" cy="337185"/>
          </a:xfrm>
          <a:prstGeom prst="rect">
            <a:avLst/>
          </a:prstGeom>
          <a:noFill/>
        </p:spPr>
        <p:txBody>
          <a:bodyPr wrap="none" rtlCol="0">
            <a:spAutoFit/>
          </a:bodyPr>
          <a:p>
            <a:r>
              <a:rPr lang="zh-CN" altLang="en-US" sz="1600"/>
              <a:t>发出请求的是谁？</a:t>
            </a:r>
            <a:endParaRPr lang="zh-CN" altLang="en-US" sz="1600"/>
          </a:p>
        </p:txBody>
      </p:sp>
      <p:sp>
        <p:nvSpPr>
          <p:cNvPr id="7" name="文本框 6"/>
          <p:cNvSpPr txBox="1"/>
          <p:nvPr/>
        </p:nvSpPr>
        <p:spPr>
          <a:xfrm>
            <a:off x="6845300" y="2398395"/>
            <a:ext cx="4785995" cy="1198880"/>
          </a:xfrm>
          <a:prstGeom prst="rect">
            <a:avLst/>
          </a:prstGeom>
          <a:noFill/>
        </p:spPr>
        <p:txBody>
          <a:bodyPr wrap="square" rtlCol="0">
            <a:spAutoFit/>
          </a:bodyPr>
          <a:p>
            <a:r>
              <a:rPr lang="en-US" altLang="zh-CN" sz="1800"/>
              <a:t>login</a:t>
            </a:r>
            <a:r>
              <a:rPr lang="zh-CN" altLang="en-US" sz="1800"/>
              <a:t>、</a:t>
            </a:r>
            <a:r>
              <a:rPr lang="en-US" altLang="zh-CN" sz="1800"/>
              <a:t>logout</a:t>
            </a:r>
            <a:r>
              <a:rPr lang="zh-CN" altLang="en-US" sz="1800"/>
              <a:t>、</a:t>
            </a:r>
            <a:r>
              <a:rPr lang="en-US" altLang="zh-CN" sz="1800"/>
              <a:t>token</a:t>
            </a:r>
            <a:r>
              <a:rPr lang="zh-CN" altLang="en-US" sz="1800"/>
              <a:t>、</a:t>
            </a:r>
            <a:r>
              <a:rPr lang="en-US" altLang="zh-CN" sz="1800"/>
              <a:t>session</a:t>
            </a:r>
            <a:r>
              <a:rPr lang="zh-CN" altLang="en-US" sz="1800"/>
              <a:t>、</a:t>
            </a:r>
            <a:r>
              <a:rPr lang="en-US" altLang="zh-CN" sz="1800"/>
              <a:t>cookie</a:t>
            </a:r>
            <a:r>
              <a:rPr lang="zh-CN" altLang="en-US" sz="1800"/>
              <a:t>、</a:t>
            </a:r>
            <a:r>
              <a:rPr lang="en-US" altLang="zh-CN" sz="1800">
                <a:sym typeface="+mn-ea"/>
              </a:rPr>
              <a:t>captcha</a:t>
            </a:r>
            <a:r>
              <a:rPr lang="zh-CN" altLang="en-US" sz="1800">
                <a:sym typeface="+mn-ea"/>
              </a:rPr>
              <a:t>（人机验证）、</a:t>
            </a:r>
            <a:r>
              <a:rPr lang="en-US" altLang="zh-CN" sz="1800">
                <a:sym typeface="+mn-ea"/>
              </a:rPr>
              <a:t>MFA</a:t>
            </a:r>
            <a:r>
              <a:rPr lang="zh-CN" altLang="en-US" sz="1800">
                <a:sym typeface="+mn-ea"/>
              </a:rPr>
              <a:t>（多因素</a:t>
            </a:r>
            <a:r>
              <a:rPr lang="zh-CN" altLang="en-US" sz="1800">
                <a:sym typeface="+mn-ea"/>
              </a:rPr>
              <a:t>认证）</a:t>
            </a:r>
            <a:r>
              <a:rPr lang="en-US" altLang="zh-CN" sz="1800">
                <a:sym typeface="+mn-ea"/>
              </a:rPr>
              <a:t>p</a:t>
            </a:r>
            <a:r>
              <a:rPr lang="zh-CN" altLang="en-US" sz="1800">
                <a:sym typeface="+mn-ea"/>
              </a:rPr>
              <a:t>assword encryption</a:t>
            </a:r>
            <a:endParaRPr lang="zh-CN" altLang="en-US" sz="1800">
              <a:sym typeface="+mn-ea"/>
            </a:endParaRPr>
          </a:p>
          <a:p>
            <a:r>
              <a:rPr lang="zh-CN" altLang="en-US" sz="1800"/>
              <a:t>（密码</a:t>
            </a:r>
            <a:r>
              <a:rPr lang="zh-CN" altLang="en-US" sz="1800"/>
              <a:t>加密）、</a:t>
            </a:r>
            <a:r>
              <a:rPr lang="en-US" altLang="zh-CN" sz="1800"/>
              <a:t>oauth...</a:t>
            </a:r>
            <a:endParaRPr lang="en-US" altLang="zh-CN" sz="1800"/>
          </a:p>
        </p:txBody>
      </p:sp>
      <p:sp>
        <p:nvSpPr>
          <p:cNvPr id="8" name="文本框 7"/>
          <p:cNvSpPr txBox="1"/>
          <p:nvPr/>
        </p:nvSpPr>
        <p:spPr>
          <a:xfrm>
            <a:off x="2846705" y="3177540"/>
            <a:ext cx="1313180" cy="368300"/>
          </a:xfrm>
          <a:prstGeom prst="rect">
            <a:avLst/>
          </a:prstGeom>
          <a:noFill/>
        </p:spPr>
        <p:txBody>
          <a:bodyPr wrap="none" rtlCol="0">
            <a:spAutoFit/>
          </a:bodyPr>
          <a:p>
            <a:pPr algn="l"/>
            <a:r>
              <a:rPr lang="en-US" altLang="zh-CN"/>
              <a:t>401 </a:t>
            </a:r>
            <a:r>
              <a:rPr lang="zh-CN" altLang="en-US"/>
              <a:t>未认证</a:t>
            </a:r>
            <a:endParaRPr lang="zh-CN" altLang="en-US"/>
          </a:p>
        </p:txBody>
      </p:sp>
      <p:cxnSp>
        <p:nvCxnSpPr>
          <p:cNvPr id="9" name="直接箭头连接符 8"/>
          <p:cNvCxnSpPr/>
          <p:nvPr/>
        </p:nvCxnSpPr>
        <p:spPr>
          <a:xfrm flipH="1" flipV="1">
            <a:off x="2421255" y="3166110"/>
            <a:ext cx="2141855"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218430" y="5180330"/>
            <a:ext cx="1618615" cy="73342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webapi</a:t>
            </a:r>
            <a:endParaRPr lang="en-US" altLang="zh-CN"/>
          </a:p>
        </p:txBody>
      </p:sp>
      <p:cxnSp>
        <p:nvCxnSpPr>
          <p:cNvPr id="11" name="直接箭头连接符 10"/>
          <p:cNvCxnSpPr/>
          <p:nvPr/>
        </p:nvCxnSpPr>
        <p:spPr>
          <a:xfrm flipV="1">
            <a:off x="2312035" y="5521960"/>
            <a:ext cx="2686685" cy="292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1"/>
          <a:stretch>
            <a:fillRect/>
          </a:stretch>
        </p:blipFill>
        <p:spPr>
          <a:xfrm>
            <a:off x="1496060" y="4947285"/>
            <a:ext cx="741045" cy="647065"/>
          </a:xfrm>
          <a:prstGeom prst="rect">
            <a:avLst/>
          </a:prstGeom>
        </p:spPr>
      </p:pic>
      <p:pic>
        <p:nvPicPr>
          <p:cNvPr id="13" name="图片 12"/>
          <p:cNvPicPr>
            <a:picLocks noChangeAspect="1"/>
          </p:cNvPicPr>
          <p:nvPr/>
        </p:nvPicPr>
        <p:blipFill>
          <a:blip r:embed="rId2">
            <a:clrChange>
              <a:clrFrom>
                <a:srgbClr val="FFFFFF"/>
              </a:clrFrom>
              <a:clrTo>
                <a:srgbClr val="FFFFFF">
                  <a:alpha val="0"/>
                </a:srgbClr>
              </a:clrTo>
            </a:clrChange>
          </a:blip>
          <a:stretch>
            <a:fillRect/>
          </a:stretch>
        </p:blipFill>
        <p:spPr>
          <a:xfrm>
            <a:off x="1621790" y="5619750"/>
            <a:ext cx="537210" cy="610235"/>
          </a:xfrm>
          <a:prstGeom prst="rect">
            <a:avLst/>
          </a:prstGeom>
        </p:spPr>
      </p:pic>
      <p:sp>
        <p:nvSpPr>
          <p:cNvPr id="14" name="文本框 13"/>
          <p:cNvSpPr txBox="1"/>
          <p:nvPr/>
        </p:nvSpPr>
        <p:spPr>
          <a:xfrm>
            <a:off x="2233930" y="5099685"/>
            <a:ext cx="2824480" cy="337185"/>
          </a:xfrm>
          <a:prstGeom prst="rect">
            <a:avLst/>
          </a:prstGeom>
          <a:noFill/>
        </p:spPr>
        <p:txBody>
          <a:bodyPr wrap="none" rtlCol="0">
            <a:spAutoFit/>
          </a:bodyPr>
          <a:p>
            <a:r>
              <a:rPr lang="zh-CN" altLang="en-US" sz="1600"/>
              <a:t>是否允许当前用户执行此操作</a:t>
            </a:r>
            <a:endParaRPr lang="zh-CN" altLang="en-US" sz="1600"/>
          </a:p>
        </p:txBody>
      </p:sp>
      <p:sp>
        <p:nvSpPr>
          <p:cNvPr id="15" name="文本框 14"/>
          <p:cNvSpPr txBox="1"/>
          <p:nvPr/>
        </p:nvSpPr>
        <p:spPr>
          <a:xfrm>
            <a:off x="2807970" y="5741035"/>
            <a:ext cx="1656080" cy="368300"/>
          </a:xfrm>
          <a:prstGeom prst="rect">
            <a:avLst/>
          </a:prstGeom>
          <a:noFill/>
        </p:spPr>
        <p:txBody>
          <a:bodyPr wrap="none" rtlCol="0">
            <a:spAutoFit/>
          </a:bodyPr>
          <a:p>
            <a:pPr algn="l"/>
            <a:r>
              <a:rPr lang="en-US" altLang="zh-CN"/>
              <a:t>403 </a:t>
            </a:r>
            <a:r>
              <a:rPr lang="zh-CN" altLang="en-US"/>
              <a:t>Forbidden</a:t>
            </a:r>
            <a:endParaRPr lang="zh-CN" altLang="en-US"/>
          </a:p>
        </p:txBody>
      </p:sp>
      <p:cxnSp>
        <p:nvCxnSpPr>
          <p:cNvPr id="17" name="直接箭头连接符 16"/>
          <p:cNvCxnSpPr/>
          <p:nvPr/>
        </p:nvCxnSpPr>
        <p:spPr>
          <a:xfrm flipH="1">
            <a:off x="2393315" y="5696585"/>
            <a:ext cx="2512695" cy="33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056755" y="4771390"/>
            <a:ext cx="4478020" cy="1337945"/>
          </a:xfrm>
          <a:prstGeom prst="rect">
            <a:avLst/>
          </a:prstGeom>
          <a:noFill/>
        </p:spPr>
        <p:txBody>
          <a:bodyPr wrap="square" rtlCol="0">
            <a:spAutoFit/>
          </a:bodyPr>
          <a:p>
            <a:pPr>
              <a:lnSpc>
                <a:spcPct val="150000"/>
              </a:lnSpc>
            </a:pPr>
            <a:r>
              <a:rPr sz="1800"/>
              <a:t>RBAC（</a:t>
            </a:r>
            <a:r>
              <a:rPr sz="1800" b="1">
                <a:solidFill>
                  <a:srgbClr val="FF0000"/>
                </a:solidFill>
                <a:latin typeface="Arial Bold" panose="020B0604020202020204" charset="0"/>
                <a:cs typeface="Arial Bold" panose="020B0604020202020204" charset="0"/>
              </a:rPr>
              <a:t>R</a:t>
            </a:r>
            <a:r>
              <a:rPr sz="1800"/>
              <a:t>ole-</a:t>
            </a:r>
            <a:r>
              <a:rPr sz="1800" b="1">
                <a:solidFill>
                  <a:srgbClr val="FF0000"/>
                </a:solidFill>
                <a:latin typeface="Arial Bold" panose="020B0604020202020204" charset="0"/>
                <a:cs typeface="Arial Bold" panose="020B0604020202020204" charset="0"/>
              </a:rPr>
              <a:t>B</a:t>
            </a:r>
            <a:r>
              <a:rPr sz="1800"/>
              <a:t>ased </a:t>
            </a:r>
            <a:r>
              <a:rPr sz="1800" b="1">
                <a:solidFill>
                  <a:srgbClr val="FF0000"/>
                </a:solidFill>
                <a:latin typeface="Arial Bold" panose="020B0604020202020204" charset="0"/>
                <a:cs typeface="Arial Bold" panose="020B0604020202020204" charset="0"/>
              </a:rPr>
              <a:t>A</a:t>
            </a:r>
            <a:r>
              <a:rPr sz="1800"/>
              <a:t>ccess </a:t>
            </a:r>
            <a:r>
              <a:rPr sz="1800" b="1">
                <a:solidFill>
                  <a:srgbClr val="FF0000"/>
                </a:solidFill>
                <a:latin typeface="Arial Bold" panose="020B0604020202020204" charset="0"/>
                <a:cs typeface="Arial Bold" panose="020B0604020202020204" charset="0"/>
              </a:rPr>
              <a:t>C</a:t>
            </a:r>
            <a:r>
              <a:rPr sz="1800"/>
              <a:t>ontrol）</a:t>
            </a:r>
            <a:r>
              <a:rPr lang="en-US" altLang="zh-CN" sz="1800"/>
              <a:t>ACL  (</a:t>
            </a:r>
            <a:r>
              <a:rPr lang="en-US" altLang="zh-CN" sz="1800" b="1">
                <a:solidFill>
                  <a:srgbClr val="FF0000"/>
                </a:solidFill>
                <a:latin typeface="Arial Bold" panose="020B0604020202020204" charset="0"/>
                <a:cs typeface="Arial Bold" panose="020B0604020202020204" charset="0"/>
              </a:rPr>
              <a:t>A</a:t>
            </a:r>
            <a:r>
              <a:rPr lang="en-US" altLang="zh-CN" sz="1800"/>
              <a:t>ccess </a:t>
            </a:r>
            <a:r>
              <a:rPr lang="en-US" altLang="zh-CN" sz="1800" b="1">
                <a:solidFill>
                  <a:srgbClr val="FF0000"/>
                </a:solidFill>
                <a:latin typeface="Arial Bold" panose="020B0604020202020204" charset="0"/>
                <a:cs typeface="Arial Bold" panose="020B0604020202020204" charset="0"/>
              </a:rPr>
              <a:t>C</a:t>
            </a:r>
            <a:r>
              <a:rPr lang="en-US" altLang="zh-CN" sz="1800"/>
              <a:t>ontrol </a:t>
            </a:r>
            <a:r>
              <a:rPr lang="en-US" altLang="zh-CN" sz="1800" b="1">
                <a:solidFill>
                  <a:srgbClr val="FF0000"/>
                </a:solidFill>
                <a:latin typeface="Arial Bold" panose="020B0604020202020204" charset="0"/>
                <a:cs typeface="Arial Bold" panose="020B0604020202020204" charset="0"/>
              </a:rPr>
              <a:t>L</a:t>
            </a:r>
            <a:r>
              <a:rPr lang="en-US" altLang="zh-CN" sz="1800"/>
              <a:t>ist)</a:t>
            </a:r>
            <a:endParaRPr lang="en-US" altLang="zh-CN" sz="1800"/>
          </a:p>
          <a:p>
            <a:pPr>
              <a:lnSpc>
                <a:spcPct val="150000"/>
              </a:lnSpc>
            </a:pPr>
            <a:r>
              <a:rPr lang="en-US" altLang="zh-CN" sz="1800"/>
              <a:t>ABAC（</a:t>
            </a:r>
            <a:r>
              <a:rPr lang="en-US" altLang="zh-CN" sz="1800" b="1">
                <a:solidFill>
                  <a:srgbClr val="FF0000"/>
                </a:solidFill>
                <a:latin typeface="Arial Bold" panose="020B0604020202020204" charset="0"/>
                <a:cs typeface="Arial Bold" panose="020B0604020202020204" charset="0"/>
              </a:rPr>
              <a:t>A</a:t>
            </a:r>
            <a:r>
              <a:rPr lang="en-US" altLang="zh-CN" sz="1800"/>
              <a:t>ttribute </a:t>
            </a:r>
            <a:r>
              <a:rPr lang="en-US" altLang="zh-CN" sz="1800" b="1">
                <a:solidFill>
                  <a:srgbClr val="FF0000"/>
                </a:solidFill>
                <a:latin typeface="Arial Bold" panose="020B0604020202020204" charset="0"/>
                <a:cs typeface="Arial Bold" panose="020B0604020202020204" charset="0"/>
              </a:rPr>
              <a:t>B</a:t>
            </a:r>
            <a:r>
              <a:rPr lang="en-US" altLang="zh-CN" sz="1800"/>
              <a:t>ase </a:t>
            </a:r>
            <a:r>
              <a:rPr lang="en-US" altLang="zh-CN" sz="1800" b="1">
                <a:solidFill>
                  <a:srgbClr val="FF0000"/>
                </a:solidFill>
                <a:latin typeface="Arial Bold" panose="020B0604020202020204" charset="0"/>
                <a:cs typeface="Arial Bold" panose="020B0604020202020204" charset="0"/>
              </a:rPr>
              <a:t>A</a:t>
            </a:r>
            <a:r>
              <a:rPr lang="en-US" altLang="zh-CN" sz="1800"/>
              <a:t>ccess </a:t>
            </a:r>
            <a:r>
              <a:rPr lang="en-US" altLang="zh-CN" sz="1800" b="1">
                <a:solidFill>
                  <a:srgbClr val="FF0000"/>
                </a:solidFill>
                <a:latin typeface="Arial Bold" panose="020B0604020202020204" charset="0"/>
                <a:cs typeface="Arial Bold" panose="020B0604020202020204" charset="0"/>
              </a:rPr>
              <a:t>C</a:t>
            </a:r>
            <a:r>
              <a:rPr lang="en-US" altLang="zh-CN" sz="1800"/>
              <a:t>ontrol</a:t>
            </a:r>
            <a:r>
              <a:rPr lang="en-US" altLang="zh-CN" sz="1400"/>
              <a:t>）</a:t>
            </a:r>
            <a:endParaRPr lang="en-US" altLang="zh-CN"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311785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3.2.2 </a:t>
            </a:r>
            <a:r>
              <a:rPr lang="zh-CN" altLang="en-US" sz="2000" dirty="0"/>
              <a:t>用户及密码存储</a:t>
            </a:r>
            <a:endParaRPr lang="en-US" altLang="zh-CN" sz="2000" dirty="0"/>
          </a:p>
          <a:p>
            <a:pPr marL="109855">
              <a:lnSpc>
                <a:spcPct val="150000"/>
              </a:lnSpc>
              <a:spcBef>
                <a:spcPts val="400"/>
              </a:spcBef>
              <a:buClr>
                <a:schemeClr val="accent1"/>
              </a:buClr>
              <a:buSzPct val="68000"/>
            </a:pPr>
            <a:r>
              <a:rPr lang="zh-CN" altLang="en-US" sz="2000" dirty="0">
                <a:latin typeface="宋体" pitchFamily="2" charset="-122"/>
                <a:ea typeface="宋体" pitchFamily="2" charset="-122"/>
              </a:rPr>
              <a:t>方法</a:t>
            </a:r>
            <a:r>
              <a:rPr lang="en-US" altLang="zh-CN" sz="2000" dirty="0">
                <a:latin typeface="宋体" pitchFamily="2" charset="-122"/>
                <a:ea typeface="宋体" pitchFamily="2" charset="-122"/>
              </a:rPr>
              <a:t>1</a:t>
            </a:r>
            <a:r>
              <a:rPr lang="zh-CN" altLang="en-US" sz="2000" dirty="0">
                <a:latin typeface="宋体" pitchFamily="2" charset="-122"/>
                <a:ea typeface="宋体" pitchFamily="2" charset="-122"/>
              </a:rPr>
              <a:t>：使用内存用户</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zh-CN" altLang="en-US" sz="2000" dirty="0">
                <a:latin typeface="宋体" pitchFamily="2" charset="-122"/>
                <a:ea typeface="宋体" pitchFamily="2" charset="-122"/>
                <a:sym typeface="+mn-ea"/>
              </a:rPr>
              <a:t>编写</a:t>
            </a:r>
            <a:r>
              <a:rPr lang="en-US" altLang="zh-CN" sz="2000" dirty="0" err="1">
                <a:latin typeface="宋体" pitchFamily="2" charset="-122"/>
                <a:ea typeface="宋体" pitchFamily="2" charset="-122"/>
                <a:sym typeface="+mn-ea"/>
              </a:rPr>
              <a:t>WebSecurityConfig</a:t>
            </a:r>
            <a:r>
              <a:rPr lang="zh-CN" altLang="en-US" sz="2000" dirty="0">
                <a:sym typeface="+mn-ea"/>
              </a:rPr>
              <a:t>：</a:t>
            </a:r>
            <a:endParaRPr lang="en-US" altLang="zh-CN" sz="2000" dirty="0"/>
          </a:p>
          <a:p>
            <a:pPr marL="109855">
              <a:lnSpc>
                <a:spcPct val="150000"/>
              </a:lnSpc>
              <a:spcBef>
                <a:spcPts val="400"/>
              </a:spcBef>
              <a:buClr>
                <a:schemeClr val="accent1"/>
              </a:buClr>
              <a:buSzPct val="68000"/>
            </a:pP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6" name="图片 5"/>
          <p:cNvPicPr>
            <a:picLocks noChangeAspect="1"/>
          </p:cNvPicPr>
          <p:nvPr/>
        </p:nvPicPr>
        <p:blipFill>
          <a:blip r:embed="rId1"/>
          <a:stretch>
            <a:fillRect/>
          </a:stretch>
        </p:blipFill>
        <p:spPr>
          <a:xfrm>
            <a:off x="3743597" y="1223784"/>
            <a:ext cx="7925316" cy="5409028"/>
          </a:xfrm>
          <a:prstGeom prst="rect">
            <a:avLst/>
          </a:prstGeom>
        </p:spPr>
      </p:pic>
      <p:cxnSp>
        <p:nvCxnSpPr>
          <p:cNvPr id="4" name="直接箭头连接符 3"/>
          <p:cNvCxnSpPr/>
          <p:nvPr/>
        </p:nvCxnSpPr>
        <p:spPr>
          <a:xfrm flipH="1">
            <a:off x="7989570" y="2849245"/>
            <a:ext cx="466090" cy="374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8455660" y="2717165"/>
            <a:ext cx="2265680" cy="368300"/>
          </a:xfrm>
          <a:prstGeom prst="rect">
            <a:avLst/>
          </a:prstGeom>
          <a:noFill/>
        </p:spPr>
        <p:txBody>
          <a:bodyPr wrap="none" rtlCol="0">
            <a:spAutoFit/>
          </a:bodyPr>
          <a:p>
            <a:r>
              <a:rPr lang="zh-CN" altLang="en-US"/>
              <a:t>认证管理器的</a:t>
            </a:r>
            <a:r>
              <a:rPr lang="en-US" altLang="zh-CN"/>
              <a:t>Builder</a:t>
            </a:r>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5011441" cy="157861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3.2.2 </a:t>
            </a:r>
            <a:r>
              <a:rPr lang="zh-CN" altLang="en-US" sz="2000" dirty="0">
                <a:sym typeface="+mn-ea"/>
              </a:rPr>
              <a:t>用户及密码存储</a:t>
            </a:r>
            <a:endParaRPr lang="en-US" altLang="zh-CN" sz="2000" dirty="0"/>
          </a:p>
          <a:p>
            <a:pPr marL="109855">
              <a:lnSpc>
                <a:spcPct val="150000"/>
              </a:lnSpc>
              <a:spcBef>
                <a:spcPts val="400"/>
              </a:spcBef>
              <a:buClr>
                <a:schemeClr val="accent1"/>
              </a:buClr>
              <a:buSzPct val="68000"/>
            </a:pPr>
            <a:r>
              <a:rPr lang="zh-CN" altLang="en-US" sz="2000" dirty="0"/>
              <a:t>方法</a:t>
            </a:r>
            <a:r>
              <a:rPr lang="en-US" altLang="zh-CN" sz="2000" dirty="0"/>
              <a:t>2</a:t>
            </a:r>
            <a:r>
              <a:rPr lang="zh-CN" altLang="en-US" sz="2000" dirty="0"/>
              <a:t>：</a:t>
            </a:r>
            <a:r>
              <a:rPr lang="en-US" altLang="zh-CN" sz="2000" dirty="0"/>
              <a:t> </a:t>
            </a:r>
            <a:r>
              <a:rPr lang="zh-CN" altLang="en-US" sz="2000" dirty="0">
                <a:latin typeface="宋体" pitchFamily="2" charset="-122"/>
                <a:ea typeface="宋体" pitchFamily="2" charset="-122"/>
              </a:rPr>
              <a:t>使用</a:t>
            </a:r>
            <a:r>
              <a:rPr lang="en-US" altLang="zh-CN" sz="2000" dirty="0">
                <a:latin typeface="宋体" pitchFamily="2" charset="-122"/>
                <a:ea typeface="宋体" pitchFamily="2" charset="-122"/>
              </a:rPr>
              <a:t>JDBC</a:t>
            </a:r>
            <a:r>
              <a:rPr lang="zh-CN" altLang="en-US" sz="2000" dirty="0">
                <a:latin typeface="宋体" pitchFamily="2" charset="-122"/>
                <a:ea typeface="宋体" pitchFamily="2" charset="-122"/>
              </a:rPr>
              <a:t>中的用户</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zh-CN" altLang="en-US" sz="2000" dirty="0">
                <a:latin typeface="宋体" pitchFamily="2" charset="-122"/>
                <a:ea typeface="宋体" pitchFamily="2" charset="-122"/>
              </a:rPr>
              <a:t>创建好的表结构及数据如下图</a:t>
            </a:r>
            <a:endParaRPr lang="en-US" altLang="zh-CN" sz="2000" dirty="0">
              <a:sym typeface="+mn-ea"/>
            </a:endParaRPr>
          </a:p>
        </p:txBody>
      </p:sp>
      <p:pic>
        <p:nvPicPr>
          <p:cNvPr id="5" name="图片 4"/>
          <p:cNvPicPr>
            <a:picLocks noChangeAspect="1"/>
          </p:cNvPicPr>
          <p:nvPr/>
        </p:nvPicPr>
        <p:blipFill>
          <a:blip r:embed="rId1"/>
          <a:stretch>
            <a:fillRect/>
          </a:stretch>
        </p:blipFill>
        <p:spPr>
          <a:xfrm>
            <a:off x="250370" y="3106281"/>
            <a:ext cx="4323809" cy="2057143"/>
          </a:xfrm>
          <a:prstGeom prst="rect">
            <a:avLst/>
          </a:prstGeom>
        </p:spPr>
      </p:pic>
      <p:pic>
        <p:nvPicPr>
          <p:cNvPr id="8" name="图片 7"/>
          <p:cNvPicPr>
            <a:picLocks noChangeAspect="1"/>
          </p:cNvPicPr>
          <p:nvPr/>
        </p:nvPicPr>
        <p:blipFill>
          <a:blip r:embed="rId2"/>
          <a:stretch>
            <a:fillRect/>
          </a:stretch>
        </p:blipFill>
        <p:spPr>
          <a:xfrm>
            <a:off x="5071910" y="2526018"/>
            <a:ext cx="6803031" cy="1409117"/>
          </a:xfrm>
          <a:prstGeom prst="rect">
            <a:avLst/>
          </a:prstGeom>
        </p:spPr>
      </p:pic>
      <p:pic>
        <p:nvPicPr>
          <p:cNvPr id="11" name="图片 10"/>
          <p:cNvPicPr>
            <a:picLocks noChangeAspect="1"/>
          </p:cNvPicPr>
          <p:nvPr/>
        </p:nvPicPr>
        <p:blipFill>
          <a:blip r:embed="rId3"/>
          <a:stretch>
            <a:fillRect/>
          </a:stretch>
        </p:blipFill>
        <p:spPr>
          <a:xfrm>
            <a:off x="3253395" y="4810497"/>
            <a:ext cx="8004682" cy="178280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9246556" cy="157861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3.2.2 </a:t>
            </a:r>
            <a:r>
              <a:rPr lang="zh-CN" altLang="en-US" sz="2000" dirty="0">
                <a:sym typeface="+mn-ea"/>
              </a:rPr>
              <a:t>用户及密码存储</a:t>
            </a:r>
            <a:endParaRPr lang="en-US" altLang="zh-CN" sz="2000" dirty="0"/>
          </a:p>
          <a:p>
            <a:pPr marL="109855">
              <a:lnSpc>
                <a:spcPct val="150000"/>
              </a:lnSpc>
              <a:spcBef>
                <a:spcPts val="400"/>
              </a:spcBef>
              <a:buClr>
                <a:schemeClr val="accent1"/>
              </a:buClr>
              <a:buSzPct val="68000"/>
            </a:pPr>
            <a:r>
              <a:rPr lang="zh-CN" altLang="en-US" sz="2000" dirty="0"/>
              <a:t>方法</a:t>
            </a:r>
            <a:r>
              <a:rPr lang="en-US" altLang="zh-CN" sz="2000" dirty="0"/>
              <a:t>2</a:t>
            </a:r>
            <a:r>
              <a:rPr lang="zh-CN" altLang="en-US" sz="2000" dirty="0"/>
              <a:t>：</a:t>
            </a:r>
            <a:r>
              <a:rPr lang="en-US" altLang="zh-CN" sz="2000" dirty="0"/>
              <a:t> </a:t>
            </a:r>
            <a:r>
              <a:rPr lang="zh-CN" altLang="en-US" sz="2000" dirty="0">
                <a:latin typeface="宋体" pitchFamily="2" charset="-122"/>
                <a:ea typeface="宋体" pitchFamily="2" charset="-122"/>
              </a:rPr>
              <a:t>使用</a:t>
            </a:r>
            <a:r>
              <a:rPr lang="en-US" altLang="zh-CN" sz="2000" dirty="0">
                <a:latin typeface="宋体" pitchFamily="2" charset="-122"/>
                <a:ea typeface="宋体" pitchFamily="2" charset="-122"/>
              </a:rPr>
              <a:t>JDBC</a:t>
            </a:r>
            <a:r>
              <a:rPr lang="zh-CN" altLang="en-US" sz="2000" dirty="0">
                <a:latin typeface="宋体" pitchFamily="2" charset="-122"/>
                <a:ea typeface="宋体" pitchFamily="2" charset="-122"/>
              </a:rPr>
              <a:t>中的用户</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zh-CN" altLang="en-US" sz="2000" dirty="0">
                <a:latin typeface="宋体" pitchFamily="2" charset="-122"/>
                <a:ea typeface="宋体" pitchFamily="2" charset="-122"/>
              </a:rPr>
              <a:t>在项目的</a:t>
            </a:r>
            <a:r>
              <a:rPr lang="en-US" altLang="zh-CN" sz="2000" dirty="0" err="1">
                <a:latin typeface="宋体" pitchFamily="2" charset="-122"/>
                <a:ea typeface="宋体" pitchFamily="2" charset="-122"/>
              </a:rPr>
              <a:t>application.properties</a:t>
            </a:r>
            <a:r>
              <a:rPr lang="zh-CN" altLang="en-US" sz="2000" dirty="0">
                <a:latin typeface="宋体" pitchFamily="2" charset="-122"/>
                <a:ea typeface="宋体" pitchFamily="2" charset="-122"/>
              </a:rPr>
              <a:t>文件中配置</a:t>
            </a:r>
            <a:r>
              <a:rPr lang="en-US" altLang="zh-CN" sz="2000" dirty="0" err="1">
                <a:latin typeface="宋体" pitchFamily="2" charset="-122"/>
                <a:ea typeface="宋体" pitchFamily="2" charset="-122"/>
              </a:rPr>
              <a:t>datasource</a:t>
            </a:r>
            <a:r>
              <a:rPr lang="zh-CN" altLang="en-US" sz="2000" dirty="0">
                <a:latin typeface="宋体" pitchFamily="2" charset="-122"/>
                <a:ea typeface="宋体" pitchFamily="2" charset="-122"/>
              </a:rPr>
              <a:t>数据源信息</a:t>
            </a:r>
            <a:endParaRPr lang="en-US" altLang="zh-CN" sz="2000" dirty="0">
              <a:sym typeface="+mn-ea"/>
            </a:endParaRPr>
          </a:p>
        </p:txBody>
      </p:sp>
      <p:pic>
        <p:nvPicPr>
          <p:cNvPr id="4" name="图片 3"/>
          <p:cNvPicPr>
            <a:picLocks noChangeAspect="1"/>
          </p:cNvPicPr>
          <p:nvPr/>
        </p:nvPicPr>
        <p:blipFill>
          <a:blip r:embed="rId1"/>
          <a:stretch>
            <a:fillRect/>
          </a:stretch>
        </p:blipFill>
        <p:spPr>
          <a:xfrm>
            <a:off x="730937" y="2985476"/>
            <a:ext cx="10715748" cy="291801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011188" cy="157861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3.2.2 </a:t>
            </a:r>
            <a:r>
              <a:rPr lang="zh-CN" altLang="en-US" sz="2000" dirty="0">
                <a:sym typeface="+mn-ea"/>
              </a:rPr>
              <a:t>用户及密码存储</a:t>
            </a:r>
            <a:endParaRPr lang="en-US" altLang="zh-CN" sz="2000" dirty="0"/>
          </a:p>
          <a:p>
            <a:pPr marL="109855">
              <a:lnSpc>
                <a:spcPct val="150000"/>
              </a:lnSpc>
              <a:spcBef>
                <a:spcPts val="400"/>
              </a:spcBef>
              <a:buClr>
                <a:schemeClr val="accent1"/>
              </a:buClr>
              <a:buSzPct val="68000"/>
            </a:pPr>
            <a:r>
              <a:rPr lang="zh-CN" altLang="en-US" sz="2000" dirty="0"/>
              <a:t>方法</a:t>
            </a:r>
            <a:r>
              <a:rPr lang="en-US" altLang="zh-CN" sz="2000" dirty="0"/>
              <a:t>2</a:t>
            </a:r>
            <a:r>
              <a:rPr lang="zh-CN" altLang="en-US" sz="2000" dirty="0"/>
              <a:t>：</a:t>
            </a:r>
            <a:r>
              <a:rPr lang="en-US" altLang="zh-CN" sz="2000" dirty="0"/>
              <a:t> </a:t>
            </a:r>
            <a:r>
              <a:rPr lang="zh-CN" altLang="en-US" sz="2000" dirty="0">
                <a:latin typeface="宋体" pitchFamily="2" charset="-122"/>
                <a:ea typeface="宋体" pitchFamily="2" charset="-122"/>
              </a:rPr>
              <a:t>使用</a:t>
            </a:r>
            <a:r>
              <a:rPr lang="en-US" altLang="zh-CN" sz="2000" dirty="0">
                <a:latin typeface="宋体" pitchFamily="2" charset="-122"/>
                <a:ea typeface="宋体" pitchFamily="2" charset="-122"/>
              </a:rPr>
              <a:t>JDBC</a:t>
            </a:r>
            <a:r>
              <a:rPr lang="zh-CN" altLang="en-US" sz="2000" dirty="0">
                <a:latin typeface="宋体" pitchFamily="2" charset="-122"/>
                <a:ea typeface="宋体" pitchFamily="2" charset="-122"/>
              </a:rPr>
              <a:t>中的用户</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zh-CN" altLang="en-US" sz="2000" dirty="0">
                <a:latin typeface="宋体" pitchFamily="2" charset="-122"/>
                <a:ea typeface="宋体" pitchFamily="2" charset="-122"/>
              </a:rPr>
              <a:t>创建</a:t>
            </a:r>
            <a:r>
              <a:rPr lang="en-US" altLang="zh-CN" sz="2000" dirty="0" err="1">
                <a:latin typeface="宋体" pitchFamily="2" charset="-122"/>
                <a:ea typeface="宋体" pitchFamily="2" charset="-122"/>
              </a:rPr>
              <a:t>WebSecurityConfig</a:t>
            </a:r>
            <a:r>
              <a:rPr lang="zh-CN" altLang="en-US" sz="2000" dirty="0">
                <a:latin typeface="宋体" pitchFamily="2" charset="-122"/>
                <a:ea typeface="宋体" pitchFamily="2" charset="-122"/>
              </a:rPr>
              <a:t>配置类，重写</a:t>
            </a:r>
            <a:r>
              <a:rPr lang="en-US" altLang="zh-CN" sz="2000" dirty="0">
                <a:latin typeface="宋体" pitchFamily="2" charset="-122"/>
                <a:ea typeface="宋体" pitchFamily="2" charset="-122"/>
              </a:rPr>
              <a:t>configure</a:t>
            </a:r>
            <a:r>
              <a:rPr lang="zh-CN" altLang="en-US" sz="2000" dirty="0">
                <a:latin typeface="宋体" pitchFamily="2" charset="-122"/>
                <a:ea typeface="宋体" pitchFamily="2" charset="-122"/>
              </a:rPr>
              <a:t>方法，配置使用</a:t>
            </a:r>
            <a:r>
              <a:rPr lang="en-US" altLang="zh-CN" sz="2000" dirty="0" err="1">
                <a:latin typeface="宋体" pitchFamily="2" charset="-122"/>
                <a:ea typeface="宋体" pitchFamily="2" charset="-122"/>
              </a:rPr>
              <a:t>jdbc</a:t>
            </a:r>
            <a:r>
              <a:rPr lang="zh-CN" altLang="en-US" sz="2000" dirty="0">
                <a:latin typeface="宋体" pitchFamily="2" charset="-122"/>
                <a:ea typeface="宋体" pitchFamily="2" charset="-122"/>
              </a:rPr>
              <a:t>验证时使用的两个</a:t>
            </a:r>
            <a:r>
              <a:rPr lang="en-US" altLang="zh-CN" sz="2000" dirty="0">
                <a:latin typeface="宋体" pitchFamily="2" charset="-122"/>
                <a:ea typeface="宋体" pitchFamily="2" charset="-122"/>
              </a:rPr>
              <a:t>SQL</a:t>
            </a:r>
            <a:r>
              <a:rPr lang="zh-CN" altLang="en-US" sz="2000" dirty="0">
                <a:latin typeface="宋体" pitchFamily="2" charset="-122"/>
                <a:ea typeface="宋体" pitchFamily="2" charset="-122"/>
              </a:rPr>
              <a:t>语句</a:t>
            </a:r>
            <a:endParaRPr lang="en-US" altLang="zh-CN" sz="2000" dirty="0">
              <a:sym typeface="+mn-ea"/>
            </a:endParaRPr>
          </a:p>
        </p:txBody>
      </p:sp>
      <p:sp>
        <p:nvSpPr>
          <p:cNvPr id="6"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1"/>
          <a:stretch>
            <a:fillRect/>
          </a:stretch>
        </p:blipFill>
        <p:spPr>
          <a:xfrm>
            <a:off x="413966" y="2802452"/>
            <a:ext cx="11364114" cy="3635813"/>
          </a:xfrm>
          <a:prstGeom prst="rect">
            <a:avLst/>
          </a:prstGeom>
        </p:spPr>
      </p:pic>
      <p:cxnSp>
        <p:nvCxnSpPr>
          <p:cNvPr id="4" name="直接箭头连接符 3"/>
          <p:cNvCxnSpPr/>
          <p:nvPr/>
        </p:nvCxnSpPr>
        <p:spPr>
          <a:xfrm flipH="1">
            <a:off x="7989570" y="3811270"/>
            <a:ext cx="466090" cy="374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8455660" y="3679190"/>
            <a:ext cx="2265680" cy="368300"/>
          </a:xfrm>
          <a:prstGeom prst="rect">
            <a:avLst/>
          </a:prstGeom>
          <a:noFill/>
        </p:spPr>
        <p:txBody>
          <a:bodyPr wrap="none" rtlCol="0">
            <a:spAutoFit/>
          </a:bodyPr>
          <a:p>
            <a:r>
              <a:rPr lang="zh-CN" altLang="en-US"/>
              <a:t>认证管理器的</a:t>
            </a:r>
            <a:r>
              <a:rPr lang="en-US" altLang="zh-CN"/>
              <a:t>Builder</a:t>
            </a:r>
            <a:endParaRPr lang="en-US" altLang="zh-C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011188" cy="404114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3.2.2 </a:t>
            </a:r>
            <a:r>
              <a:rPr lang="zh-CN" altLang="en-US" sz="2000" dirty="0">
                <a:sym typeface="+mn-ea"/>
              </a:rPr>
              <a:t>用户及密码存储</a:t>
            </a:r>
            <a:endParaRPr lang="en-US" altLang="zh-CN" sz="2000" dirty="0"/>
          </a:p>
          <a:p>
            <a:pPr marL="109855">
              <a:lnSpc>
                <a:spcPct val="150000"/>
              </a:lnSpc>
              <a:spcBef>
                <a:spcPts val="400"/>
              </a:spcBef>
              <a:buClr>
                <a:schemeClr val="accent1"/>
              </a:buClr>
              <a:buSzPct val="68000"/>
            </a:pPr>
            <a:r>
              <a:rPr lang="zh-CN" altLang="en-US" sz="2000" dirty="0"/>
              <a:t>方法</a:t>
            </a:r>
            <a:r>
              <a:rPr lang="en-US" altLang="zh-CN" sz="2000" dirty="0"/>
              <a:t>2</a:t>
            </a:r>
            <a:r>
              <a:rPr lang="zh-CN" altLang="en-US" sz="2000" dirty="0"/>
              <a:t>：</a:t>
            </a:r>
            <a:r>
              <a:rPr lang="en-US" altLang="zh-CN" sz="2000" dirty="0"/>
              <a:t> </a:t>
            </a:r>
            <a:r>
              <a:rPr lang="zh-CN" altLang="en-US" sz="2000" dirty="0">
                <a:latin typeface="宋体" pitchFamily="2" charset="-122"/>
                <a:ea typeface="宋体" pitchFamily="2" charset="-122"/>
              </a:rPr>
              <a:t>使用</a:t>
            </a:r>
            <a:r>
              <a:rPr lang="en-US" altLang="zh-CN" sz="2000" dirty="0">
                <a:latin typeface="宋体" pitchFamily="2" charset="-122"/>
                <a:ea typeface="宋体" pitchFamily="2" charset="-122"/>
              </a:rPr>
              <a:t>JDBC</a:t>
            </a:r>
            <a:r>
              <a:rPr lang="zh-CN" altLang="en-US" sz="2000" dirty="0">
                <a:latin typeface="宋体" pitchFamily="2" charset="-122"/>
                <a:ea typeface="宋体" pitchFamily="2" charset="-122"/>
              </a:rPr>
              <a:t>中的用户</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zh-CN" altLang="en-US" sz="2000" dirty="0">
                <a:latin typeface="宋体" pitchFamily="2" charset="-122"/>
                <a:ea typeface="宋体" pitchFamily="2" charset="-122"/>
              </a:rPr>
              <a:t>下面这个语句：告诉框架当</a:t>
            </a:r>
            <a:r>
              <a:rPr lang="zh-CN" altLang="en-US" sz="2000" dirty="0">
                <a:solidFill>
                  <a:srgbClr val="FF0000"/>
                </a:solidFill>
                <a:latin typeface="宋体" pitchFamily="2" charset="-122"/>
                <a:ea typeface="宋体" pitchFamily="2" charset="-122"/>
              </a:rPr>
              <a:t>已知用户名</a:t>
            </a:r>
            <a:r>
              <a:rPr lang="zh-CN" altLang="en-US" sz="2000" dirty="0">
                <a:latin typeface="宋体" pitchFamily="2" charset="-122"/>
                <a:ea typeface="宋体" pitchFamily="2" charset="-122"/>
              </a:rPr>
              <a:t>时，如何能找到对应的</a:t>
            </a:r>
            <a:r>
              <a:rPr lang="zh-CN" altLang="en-US" sz="2000" dirty="0">
                <a:solidFill>
                  <a:srgbClr val="FF0000"/>
                </a:solidFill>
                <a:latin typeface="宋体" pitchFamily="2" charset="-122"/>
                <a:ea typeface="宋体" pitchFamily="2" charset="-122"/>
              </a:rPr>
              <a:t>密码等信息</a:t>
            </a:r>
            <a:r>
              <a:rPr lang="zh-CN" altLang="en-US" sz="2000" dirty="0">
                <a:latin typeface="宋体" pitchFamily="2" charset="-122"/>
                <a:ea typeface="宋体" pitchFamily="2" charset="-122"/>
              </a:rPr>
              <a:t>用来验证。</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zh-CN" altLang="zh-CN" sz="2000" dirty="0">
                <a:solidFill>
                  <a:srgbClr val="000000"/>
                </a:solidFill>
                <a:latin typeface="宋体" pitchFamily="2" charset="-122"/>
                <a:ea typeface="宋体" pitchFamily="2" charset="-122"/>
              </a:rPr>
              <a:t>usersByUsernameQuery(</a:t>
            </a:r>
            <a:r>
              <a:rPr lang="zh-CN" altLang="zh-CN" sz="2000" b="1" dirty="0">
                <a:solidFill>
                  <a:srgbClr val="008000"/>
                </a:solidFill>
                <a:latin typeface="宋体" pitchFamily="2" charset="-122"/>
                <a:ea typeface="宋体" pitchFamily="2" charset="-122"/>
              </a:rPr>
              <a:t>"select username,password,enabled from myusers where username= ?"</a:t>
            </a:r>
            <a:r>
              <a:rPr lang="zh-CN" altLang="zh-CN" sz="2000" dirty="0">
                <a:solidFill>
                  <a:srgbClr val="000000"/>
                </a:solidFill>
                <a:latin typeface="宋体" pitchFamily="2" charset="-122"/>
                <a:ea typeface="宋体" pitchFamily="2" charset="-122"/>
              </a:rPr>
              <a:t>)</a:t>
            </a:r>
            <a:endParaRPr lang="en-US" altLang="zh-CN" sz="2000" dirty="0">
              <a:solidFill>
                <a:srgbClr val="000000"/>
              </a:solidFill>
              <a:latin typeface="宋体" pitchFamily="2" charset="-122"/>
              <a:ea typeface="宋体" pitchFamily="2" charset="-122"/>
            </a:endParaRPr>
          </a:p>
          <a:p>
            <a:pPr marL="109855">
              <a:lnSpc>
                <a:spcPct val="150000"/>
              </a:lnSpc>
              <a:spcBef>
                <a:spcPts val="400"/>
              </a:spcBef>
              <a:buClr>
                <a:schemeClr val="accent1"/>
              </a:buClr>
              <a:buSzPct val="68000"/>
            </a:pPr>
            <a:r>
              <a:rPr lang="zh-CN" altLang="en-US" sz="2000" dirty="0">
                <a:solidFill>
                  <a:srgbClr val="000000"/>
                </a:solidFill>
                <a:latin typeface="宋体" pitchFamily="2" charset="-122"/>
                <a:ea typeface="宋体" pitchFamily="2" charset="-122"/>
              </a:rPr>
              <a:t>下面这个语句：告诉框架</a:t>
            </a:r>
            <a:r>
              <a:rPr lang="zh-CN" altLang="en-US" sz="2000" dirty="0">
                <a:solidFill>
                  <a:srgbClr val="FF0000"/>
                </a:solidFill>
                <a:latin typeface="宋体" pitchFamily="2" charset="-122"/>
                <a:ea typeface="宋体" pitchFamily="2" charset="-122"/>
              </a:rPr>
              <a:t>已知用户名</a:t>
            </a:r>
            <a:r>
              <a:rPr lang="zh-CN" altLang="en-US" sz="2000" dirty="0">
                <a:solidFill>
                  <a:srgbClr val="000000"/>
                </a:solidFill>
                <a:latin typeface="宋体" pitchFamily="2" charset="-122"/>
                <a:ea typeface="宋体" pitchFamily="2" charset="-122"/>
              </a:rPr>
              <a:t>时，如何能找到它对应的</a:t>
            </a:r>
            <a:r>
              <a:rPr lang="zh-CN" altLang="en-US" sz="2000" dirty="0">
                <a:solidFill>
                  <a:srgbClr val="FF0000"/>
                </a:solidFill>
                <a:latin typeface="宋体" pitchFamily="2" charset="-122"/>
                <a:ea typeface="宋体" pitchFamily="2" charset="-122"/>
              </a:rPr>
              <a:t>角色</a:t>
            </a:r>
            <a:r>
              <a:rPr lang="zh-CN" altLang="en-US" sz="2000" dirty="0">
                <a:solidFill>
                  <a:srgbClr val="000000"/>
                </a:solidFill>
                <a:latin typeface="宋体" pitchFamily="2" charset="-122"/>
                <a:ea typeface="宋体" pitchFamily="2" charset="-122"/>
              </a:rPr>
              <a:t>用来授权</a:t>
            </a:r>
            <a:br>
              <a:rPr lang="zh-CN" altLang="zh-CN" sz="2000" dirty="0">
                <a:solidFill>
                  <a:srgbClr val="000000"/>
                </a:solidFill>
                <a:latin typeface="宋体" pitchFamily="2" charset="-122"/>
                <a:ea typeface="宋体" pitchFamily="2" charset="-122"/>
              </a:rPr>
            </a:br>
            <a:r>
              <a:rPr lang="zh-CN" altLang="zh-CN" sz="2000" dirty="0">
                <a:solidFill>
                  <a:srgbClr val="000000"/>
                </a:solidFill>
                <a:latin typeface="宋体" pitchFamily="2" charset="-122"/>
                <a:ea typeface="宋体" pitchFamily="2" charset="-122"/>
              </a:rPr>
              <a:t>.authoritiesByUsernameQuery(</a:t>
            </a:r>
            <a:r>
              <a:rPr lang="zh-CN" altLang="zh-CN" sz="2000" b="1" dirty="0">
                <a:solidFill>
                  <a:srgbClr val="008000"/>
                </a:solidFill>
                <a:latin typeface="宋体" pitchFamily="2" charset="-122"/>
                <a:ea typeface="宋体" pitchFamily="2" charset="-122"/>
              </a:rPr>
              <a:t>"select role, username  from roles left join myusers on roles.user_id = myusers.id where username = ?"</a:t>
            </a:r>
            <a:r>
              <a:rPr lang="zh-CN" altLang="zh-CN" sz="2000" dirty="0">
                <a:solidFill>
                  <a:srgbClr val="000000"/>
                </a:solidFill>
                <a:latin typeface="宋体" pitchFamily="2" charset="-122"/>
                <a:ea typeface="宋体" pitchFamily="2" charset="-122"/>
              </a:rPr>
              <a:t>);</a:t>
            </a:r>
            <a:endParaRPr lang="zh-CN" altLang="zh-CN" sz="2800" dirty="0"/>
          </a:p>
          <a:p>
            <a:pPr marL="109855">
              <a:lnSpc>
                <a:spcPct val="150000"/>
              </a:lnSpc>
              <a:spcBef>
                <a:spcPts val="400"/>
              </a:spcBef>
              <a:buClr>
                <a:schemeClr val="accent1"/>
              </a:buClr>
              <a:buSzPct val="68000"/>
            </a:pPr>
            <a:endParaRPr lang="en-US" altLang="zh-CN" sz="2000" dirty="0">
              <a:latin typeface="宋体" pitchFamily="2" charset="-122"/>
              <a:ea typeface="宋体" pitchFamily="2" charset="-122"/>
            </a:endParaRPr>
          </a:p>
        </p:txBody>
      </p:sp>
      <p:sp>
        <p:nvSpPr>
          <p:cNvPr id="6"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3579495"/>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3.2.2 </a:t>
            </a:r>
            <a:r>
              <a:rPr lang="zh-CN" altLang="en-US" sz="2000" dirty="0">
                <a:sym typeface="+mn-ea"/>
              </a:rPr>
              <a:t>用户及密码存储</a:t>
            </a:r>
            <a:endParaRPr lang="en-US" altLang="zh-CN" sz="2000" dirty="0"/>
          </a:p>
          <a:p>
            <a:pPr marL="109855">
              <a:lnSpc>
                <a:spcPct val="150000"/>
              </a:lnSpc>
              <a:spcBef>
                <a:spcPts val="400"/>
              </a:spcBef>
              <a:buClr>
                <a:schemeClr val="accent1"/>
              </a:buClr>
              <a:buSzPct val="68000"/>
            </a:pPr>
            <a:r>
              <a:rPr lang="zh-CN" altLang="en-US" sz="2000" dirty="0"/>
              <a:t>方法</a:t>
            </a:r>
            <a:r>
              <a:rPr lang="en-US" altLang="zh-CN" sz="2000" dirty="0"/>
              <a:t>3</a:t>
            </a:r>
            <a:r>
              <a:rPr lang="zh-CN" altLang="en-US" sz="2000" dirty="0"/>
              <a:t>：</a:t>
            </a:r>
            <a:r>
              <a:rPr lang="en-US" altLang="zh-CN" sz="2000" dirty="0"/>
              <a:t> </a:t>
            </a:r>
            <a:r>
              <a:rPr lang="zh-CN" altLang="en-US" sz="2000" dirty="0">
                <a:latin typeface="宋体" pitchFamily="2" charset="-122"/>
                <a:ea typeface="宋体" pitchFamily="2" charset="-122"/>
              </a:rPr>
              <a:t>使用自定义用户服务</a:t>
            </a:r>
            <a:endParaRPr lang="zh-CN" altLang="en-US" sz="2000" dirty="0">
              <a:latin typeface="宋体" pitchFamily="2" charset="-122"/>
              <a:ea typeface="宋体" pitchFamily="2" charset="-122"/>
            </a:endParaRPr>
          </a:p>
          <a:p>
            <a:pPr marL="109855">
              <a:lnSpc>
                <a:spcPct val="150000"/>
              </a:lnSpc>
              <a:spcBef>
                <a:spcPts val="400"/>
              </a:spcBef>
              <a:buClr>
                <a:schemeClr val="accent1"/>
              </a:buClr>
              <a:buSzPct val="68000"/>
            </a:pPr>
            <a:r>
              <a:rPr lang="zh-CN" altLang="en-US" sz="2000" dirty="0">
                <a:latin typeface="宋体" pitchFamily="2" charset="-122"/>
                <a:ea typeface="宋体" pitchFamily="2" charset="-122"/>
              </a:rPr>
              <a:t>步骤</a:t>
            </a:r>
            <a:r>
              <a:rPr lang="en-US" altLang="zh-CN" sz="2000" dirty="0">
                <a:latin typeface="宋体" pitchFamily="2" charset="-122"/>
                <a:ea typeface="宋体" pitchFamily="2" charset="-122"/>
              </a:rPr>
              <a:t>1</a:t>
            </a:r>
            <a:r>
              <a:rPr lang="zh-CN" altLang="en-US" sz="2000" dirty="0">
                <a:latin typeface="宋体" pitchFamily="2" charset="-122"/>
                <a:ea typeface="宋体" pitchFamily="2" charset="-122"/>
              </a:rPr>
              <a:t>：实现框架用来查找用户的接口UserDetailsService，实现该接口的</a:t>
            </a:r>
            <a:r>
              <a:rPr lang="en-US" altLang="zh-CN" sz="2000" dirty="0">
                <a:latin typeface="宋体" pitchFamily="2" charset="-122"/>
                <a:ea typeface="宋体" pitchFamily="2" charset="-122"/>
              </a:rPr>
              <a:t>loadUserByUsername</a:t>
            </a:r>
            <a:r>
              <a:rPr lang="zh-CN" altLang="en-US" sz="2000" dirty="0">
                <a:latin typeface="宋体" pitchFamily="2" charset="-122"/>
                <a:ea typeface="宋体" pitchFamily="2" charset="-122"/>
              </a:rPr>
              <a:t>方法，该方法可以根据用户名返回对应用户的</a:t>
            </a:r>
            <a:r>
              <a:rPr lang="en-US" altLang="zh-CN" sz="2000" dirty="0">
                <a:latin typeface="宋体" pitchFamily="2" charset="-122"/>
                <a:ea typeface="宋体" pitchFamily="2" charset="-122"/>
              </a:rPr>
              <a:t>UserDetails</a:t>
            </a:r>
            <a:r>
              <a:rPr lang="zh-CN" altLang="en-US" sz="2000" dirty="0">
                <a:latin typeface="宋体" pitchFamily="2" charset="-122"/>
                <a:ea typeface="宋体" pitchFamily="2" charset="-122"/>
              </a:rPr>
              <a:t>对象。</a:t>
            </a:r>
            <a:endParaRPr lang="zh-CN" altLang="en-US" sz="2000" dirty="0">
              <a:latin typeface="宋体" pitchFamily="2" charset="-122"/>
              <a:ea typeface="宋体" pitchFamily="2" charset="-122"/>
            </a:endParaRPr>
          </a:p>
          <a:p>
            <a:pPr marL="109855">
              <a:lnSpc>
                <a:spcPct val="150000"/>
              </a:lnSpc>
              <a:spcBef>
                <a:spcPts val="400"/>
              </a:spcBef>
              <a:buClr>
                <a:schemeClr val="accent1"/>
              </a:buClr>
              <a:buSzPct val="68000"/>
            </a:pP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4" name="图片 3"/>
          <p:cNvPicPr>
            <a:picLocks noChangeAspect="1"/>
          </p:cNvPicPr>
          <p:nvPr/>
        </p:nvPicPr>
        <p:blipFill>
          <a:blip r:embed="rId1"/>
          <a:stretch>
            <a:fillRect/>
          </a:stretch>
        </p:blipFill>
        <p:spPr>
          <a:xfrm>
            <a:off x="731520" y="3793490"/>
            <a:ext cx="10728325" cy="1105535"/>
          </a:xfrm>
          <a:prstGeom prst="rect">
            <a:avLst/>
          </a:prstGeom>
        </p:spPr>
      </p:pic>
      <p:sp>
        <p:nvSpPr>
          <p:cNvPr id="6" name="文本框 5"/>
          <p:cNvSpPr txBox="1"/>
          <p:nvPr/>
        </p:nvSpPr>
        <p:spPr>
          <a:xfrm>
            <a:off x="731520" y="5396865"/>
            <a:ext cx="6636385" cy="368300"/>
          </a:xfrm>
          <a:prstGeom prst="rect">
            <a:avLst/>
          </a:prstGeom>
          <a:noFill/>
        </p:spPr>
        <p:txBody>
          <a:bodyPr wrap="square" rtlCol="0">
            <a:spAutoFit/>
          </a:bodyPr>
          <a:p>
            <a:r>
              <a:rPr lang="zh-CN" altLang="en-US">
                <a:solidFill>
                  <a:srgbClr val="FF0000"/>
                </a:solidFill>
              </a:rPr>
              <a:t>核心工作：告知框架根据用户名确定用户对象的途径</a:t>
            </a:r>
            <a:endParaRPr lang="zh-CN" altLang="en-US">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3579495"/>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3.2.2 </a:t>
            </a:r>
            <a:r>
              <a:rPr lang="zh-CN" altLang="en-US" sz="2000" dirty="0">
                <a:sym typeface="+mn-ea"/>
              </a:rPr>
              <a:t>用户及密码存储</a:t>
            </a:r>
            <a:endParaRPr lang="en-US" altLang="zh-CN" sz="2000" dirty="0"/>
          </a:p>
          <a:p>
            <a:pPr marL="109855">
              <a:lnSpc>
                <a:spcPct val="150000"/>
              </a:lnSpc>
              <a:spcBef>
                <a:spcPts val="400"/>
              </a:spcBef>
              <a:buClr>
                <a:schemeClr val="accent1"/>
              </a:buClr>
              <a:buSzPct val="68000"/>
            </a:pPr>
            <a:r>
              <a:rPr lang="zh-CN" altLang="en-US" sz="2000" dirty="0"/>
              <a:t>方法</a:t>
            </a:r>
            <a:r>
              <a:rPr lang="en-US" altLang="zh-CN" sz="2000" dirty="0"/>
              <a:t>3</a:t>
            </a:r>
            <a:r>
              <a:rPr lang="zh-CN" altLang="en-US" sz="2000" dirty="0"/>
              <a:t>：</a:t>
            </a:r>
            <a:r>
              <a:rPr lang="en-US" altLang="zh-CN" sz="2000" dirty="0"/>
              <a:t> </a:t>
            </a:r>
            <a:r>
              <a:rPr lang="zh-CN" altLang="en-US" sz="2000" dirty="0">
                <a:latin typeface="宋体" pitchFamily="2" charset="-122"/>
                <a:ea typeface="宋体" pitchFamily="2" charset="-122"/>
              </a:rPr>
              <a:t>使用自定义用户服务</a:t>
            </a:r>
            <a:endParaRPr lang="zh-CN" altLang="en-US" sz="2000" dirty="0">
              <a:latin typeface="宋体" pitchFamily="2" charset="-122"/>
              <a:ea typeface="宋体" pitchFamily="2" charset="-122"/>
            </a:endParaRPr>
          </a:p>
          <a:p>
            <a:pPr marL="109855">
              <a:lnSpc>
                <a:spcPct val="150000"/>
              </a:lnSpc>
              <a:spcBef>
                <a:spcPts val="400"/>
              </a:spcBef>
              <a:buClr>
                <a:schemeClr val="accent1"/>
              </a:buClr>
              <a:buSzPct val="68000"/>
            </a:pPr>
            <a:r>
              <a:rPr lang="zh-CN" altLang="en-US" sz="2000" dirty="0">
                <a:latin typeface="宋体" pitchFamily="2" charset="-122"/>
                <a:ea typeface="宋体" pitchFamily="2" charset="-122"/>
              </a:rPr>
              <a:t>步骤</a:t>
            </a:r>
            <a:r>
              <a:rPr lang="en-US" altLang="zh-CN" sz="2000" dirty="0">
                <a:latin typeface="宋体" pitchFamily="2" charset="-122"/>
                <a:ea typeface="宋体" pitchFamily="2" charset="-122"/>
              </a:rPr>
              <a:t>2</a:t>
            </a:r>
            <a:r>
              <a:rPr lang="zh-CN" altLang="en-US" sz="2000" dirty="0">
                <a:latin typeface="宋体" pitchFamily="2" charset="-122"/>
                <a:ea typeface="宋体" pitchFamily="2" charset="-122"/>
              </a:rPr>
              <a:t>：实现框架用来提取用户密码、权限、是否禁用、是否锁定等信息的接口UserDetails，实现该接口的一些列方法。</a:t>
            </a:r>
            <a:endParaRPr lang="zh-CN" altLang="en-US" sz="2000" dirty="0">
              <a:latin typeface="宋体" pitchFamily="2" charset="-122"/>
              <a:ea typeface="宋体" pitchFamily="2" charset="-122"/>
            </a:endParaRPr>
          </a:p>
          <a:p>
            <a:pPr marL="109855">
              <a:lnSpc>
                <a:spcPct val="150000"/>
              </a:lnSpc>
              <a:spcBef>
                <a:spcPts val="400"/>
              </a:spcBef>
              <a:buClr>
                <a:schemeClr val="accent1"/>
              </a:buClr>
              <a:buSzPct val="68000"/>
            </a:pP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5" name="图片 4"/>
          <p:cNvPicPr>
            <a:picLocks noChangeAspect="1"/>
          </p:cNvPicPr>
          <p:nvPr/>
        </p:nvPicPr>
        <p:blipFill>
          <a:blip r:embed="rId1"/>
          <a:stretch>
            <a:fillRect/>
          </a:stretch>
        </p:blipFill>
        <p:spPr>
          <a:xfrm>
            <a:off x="406400" y="3282315"/>
            <a:ext cx="7440295" cy="3455035"/>
          </a:xfrm>
          <a:prstGeom prst="rect">
            <a:avLst/>
          </a:prstGeom>
        </p:spPr>
      </p:pic>
      <p:sp>
        <p:nvSpPr>
          <p:cNvPr id="6" name="文本框 5"/>
          <p:cNvSpPr txBox="1"/>
          <p:nvPr/>
        </p:nvSpPr>
        <p:spPr>
          <a:xfrm>
            <a:off x="5555615" y="5842635"/>
            <a:ext cx="6636385" cy="368300"/>
          </a:xfrm>
          <a:prstGeom prst="rect">
            <a:avLst/>
          </a:prstGeom>
          <a:noFill/>
        </p:spPr>
        <p:txBody>
          <a:bodyPr wrap="square" rtlCol="0">
            <a:spAutoFit/>
          </a:bodyPr>
          <a:p>
            <a:r>
              <a:rPr lang="zh-CN" altLang="en-US">
                <a:solidFill>
                  <a:srgbClr val="FF0000"/>
                </a:solidFill>
              </a:rPr>
              <a:t>核心工作：告知框架怎么从用户对象中读到它需要的属性</a:t>
            </a:r>
            <a:endParaRPr lang="zh-CN" altLang="en-US">
              <a:solidFill>
                <a:srgbClr val="FF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311785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3.2.2 </a:t>
            </a:r>
            <a:r>
              <a:rPr lang="zh-CN" altLang="en-US" sz="2000" dirty="0">
                <a:sym typeface="+mn-ea"/>
              </a:rPr>
              <a:t>用户及密码存储</a:t>
            </a:r>
            <a:endParaRPr lang="en-US" altLang="zh-CN" sz="2000" dirty="0"/>
          </a:p>
          <a:p>
            <a:pPr marL="109855">
              <a:lnSpc>
                <a:spcPct val="150000"/>
              </a:lnSpc>
              <a:spcBef>
                <a:spcPts val="400"/>
              </a:spcBef>
              <a:buClr>
                <a:schemeClr val="accent1"/>
              </a:buClr>
              <a:buSzPct val="68000"/>
            </a:pPr>
            <a:r>
              <a:rPr lang="zh-CN" altLang="en-US" sz="2000" dirty="0"/>
              <a:t>方法</a:t>
            </a:r>
            <a:r>
              <a:rPr lang="en-US" altLang="zh-CN" sz="2000" dirty="0"/>
              <a:t>3</a:t>
            </a:r>
            <a:r>
              <a:rPr lang="zh-CN" altLang="en-US" sz="2000" dirty="0"/>
              <a:t>：</a:t>
            </a:r>
            <a:r>
              <a:rPr lang="en-US" altLang="zh-CN" sz="2000" dirty="0"/>
              <a:t> </a:t>
            </a:r>
            <a:r>
              <a:rPr lang="zh-CN" altLang="en-US" sz="2000" dirty="0">
                <a:latin typeface="宋体" pitchFamily="2" charset="-122"/>
                <a:ea typeface="宋体" pitchFamily="2" charset="-122"/>
              </a:rPr>
              <a:t>使用自定义用户服务</a:t>
            </a:r>
            <a:endParaRPr lang="zh-CN" altLang="en-US" sz="2000" dirty="0">
              <a:latin typeface="宋体" pitchFamily="2" charset="-122"/>
              <a:ea typeface="宋体" pitchFamily="2" charset="-122"/>
            </a:endParaRPr>
          </a:p>
          <a:p>
            <a:pPr marL="109855">
              <a:lnSpc>
                <a:spcPct val="150000"/>
              </a:lnSpc>
              <a:spcBef>
                <a:spcPts val="400"/>
              </a:spcBef>
              <a:buClr>
                <a:schemeClr val="accent1"/>
              </a:buClr>
              <a:buSzPct val="68000"/>
            </a:pPr>
            <a:r>
              <a:rPr lang="zh-CN" altLang="en-US" sz="2000" dirty="0">
                <a:latin typeface="宋体" pitchFamily="2" charset="-122"/>
                <a:ea typeface="宋体" pitchFamily="2" charset="-122"/>
              </a:rPr>
              <a:t>步骤</a:t>
            </a:r>
            <a:r>
              <a:rPr lang="en-US" altLang="zh-CN" sz="2000" dirty="0">
                <a:latin typeface="宋体" pitchFamily="2" charset="-122"/>
                <a:ea typeface="宋体" pitchFamily="2" charset="-122"/>
              </a:rPr>
              <a:t>3</a:t>
            </a:r>
            <a:r>
              <a:rPr lang="zh-CN" altLang="en-US" sz="2000" dirty="0">
                <a:latin typeface="宋体" pitchFamily="2" charset="-122"/>
                <a:ea typeface="宋体" pitchFamily="2" charset="-122"/>
              </a:rPr>
              <a:t>：</a:t>
            </a:r>
            <a:r>
              <a:rPr lang="zh-CN" altLang="en-US" sz="2000" dirty="0">
                <a:solidFill>
                  <a:srgbClr val="FF0000"/>
                </a:solidFill>
                <a:latin typeface="宋体" pitchFamily="2" charset="-122"/>
                <a:ea typeface="宋体" pitchFamily="2" charset="-122"/>
                <a:sym typeface="+mn-ea"/>
              </a:rPr>
              <a:t>创建</a:t>
            </a:r>
            <a:r>
              <a:rPr lang="en-US" altLang="zh-CN" sz="2000" dirty="0" err="1">
                <a:solidFill>
                  <a:srgbClr val="FF0000"/>
                </a:solidFill>
                <a:latin typeface="宋体" pitchFamily="2" charset="-122"/>
                <a:ea typeface="宋体" pitchFamily="2" charset="-122"/>
                <a:sym typeface="+mn-ea"/>
              </a:rPr>
              <a:t>WebSecurityConfig</a:t>
            </a:r>
            <a:r>
              <a:rPr lang="zh-CN" altLang="en-US" sz="2000" dirty="0">
                <a:solidFill>
                  <a:srgbClr val="FF0000"/>
                </a:solidFill>
                <a:latin typeface="宋体" pitchFamily="2" charset="-122"/>
                <a:ea typeface="宋体" pitchFamily="2" charset="-122"/>
                <a:sym typeface="+mn-ea"/>
              </a:rPr>
              <a:t>配置类，重写</a:t>
            </a:r>
            <a:r>
              <a:rPr lang="en-US" altLang="zh-CN" sz="2000" dirty="0">
                <a:solidFill>
                  <a:srgbClr val="FF0000"/>
                </a:solidFill>
                <a:latin typeface="宋体" pitchFamily="2" charset="-122"/>
                <a:ea typeface="宋体" pitchFamily="2" charset="-122"/>
                <a:sym typeface="+mn-ea"/>
              </a:rPr>
              <a:t>configure</a:t>
            </a:r>
            <a:r>
              <a:rPr lang="zh-CN" altLang="en-US" sz="2000" dirty="0">
                <a:solidFill>
                  <a:srgbClr val="FF0000"/>
                </a:solidFill>
                <a:latin typeface="宋体" pitchFamily="2" charset="-122"/>
                <a:ea typeface="宋体" pitchFamily="2" charset="-122"/>
                <a:sym typeface="+mn-ea"/>
              </a:rPr>
              <a:t>方法</a:t>
            </a:r>
            <a:r>
              <a:rPr lang="zh-CN" altLang="en-US" sz="2000" dirty="0">
                <a:latin typeface="宋体" pitchFamily="2" charset="-122"/>
                <a:ea typeface="宋体" pitchFamily="2" charset="-122"/>
                <a:sym typeface="+mn-ea"/>
              </a:rPr>
              <a:t>，将自己实现的UserDetailsService告知框架</a:t>
            </a:r>
            <a:r>
              <a:rPr lang="zh-CN" altLang="en-US" sz="2000" dirty="0">
                <a:latin typeface="宋体" pitchFamily="2" charset="-122"/>
                <a:ea typeface="宋体" pitchFamily="2" charset="-122"/>
              </a:rPr>
              <a:t>。</a:t>
            </a:r>
            <a:endParaRPr lang="zh-CN" altLang="en-US" sz="2000" dirty="0">
              <a:latin typeface="宋体" pitchFamily="2" charset="-122"/>
              <a:ea typeface="宋体" pitchFamily="2" charset="-122"/>
            </a:endParaRPr>
          </a:p>
          <a:p>
            <a:pPr marL="109855">
              <a:lnSpc>
                <a:spcPct val="150000"/>
              </a:lnSpc>
              <a:spcBef>
                <a:spcPts val="400"/>
              </a:spcBef>
              <a:buClr>
                <a:schemeClr val="accent1"/>
              </a:buClr>
              <a:buSzPct val="68000"/>
            </a:pP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4" name="图片 3"/>
          <p:cNvPicPr>
            <a:picLocks noChangeAspect="1"/>
          </p:cNvPicPr>
          <p:nvPr/>
        </p:nvPicPr>
        <p:blipFill>
          <a:blip r:embed="rId1"/>
          <a:stretch>
            <a:fillRect/>
          </a:stretch>
        </p:blipFill>
        <p:spPr>
          <a:xfrm>
            <a:off x="514350" y="3402965"/>
            <a:ext cx="11022965" cy="2061845"/>
          </a:xfrm>
          <a:prstGeom prst="rect">
            <a:avLst/>
          </a:prstGeom>
        </p:spPr>
      </p:pic>
      <p:cxnSp>
        <p:nvCxnSpPr>
          <p:cNvPr id="7" name="直接箭头连接符 6"/>
          <p:cNvCxnSpPr/>
          <p:nvPr/>
        </p:nvCxnSpPr>
        <p:spPr>
          <a:xfrm flipH="1">
            <a:off x="7443470" y="3506470"/>
            <a:ext cx="466090" cy="374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909560" y="3374390"/>
            <a:ext cx="2265680" cy="368300"/>
          </a:xfrm>
          <a:prstGeom prst="rect">
            <a:avLst/>
          </a:prstGeom>
          <a:noFill/>
        </p:spPr>
        <p:txBody>
          <a:bodyPr wrap="none" rtlCol="0">
            <a:spAutoFit/>
          </a:bodyPr>
          <a:p>
            <a:r>
              <a:rPr lang="zh-CN" altLang="en-US"/>
              <a:t>认证管理器的</a:t>
            </a:r>
            <a:r>
              <a:rPr lang="en-US" altLang="zh-CN"/>
              <a:t>Builder</a:t>
            </a:r>
            <a:endParaRPr lang="en-US" altLang="zh-CN"/>
          </a:p>
        </p:txBody>
      </p:sp>
      <p:cxnSp>
        <p:nvCxnSpPr>
          <p:cNvPr id="9" name="直接连接符 8"/>
          <p:cNvCxnSpPr/>
          <p:nvPr/>
        </p:nvCxnSpPr>
        <p:spPr>
          <a:xfrm flipV="1">
            <a:off x="2158365" y="5014595"/>
            <a:ext cx="9160510" cy="508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553335" y="5358765"/>
            <a:ext cx="6012180" cy="368300"/>
          </a:xfrm>
          <a:prstGeom prst="rect">
            <a:avLst/>
          </a:prstGeom>
          <a:noFill/>
        </p:spPr>
        <p:txBody>
          <a:bodyPr wrap="none" rtlCol="0">
            <a:spAutoFit/>
          </a:bodyPr>
          <a:p>
            <a:r>
              <a:rPr lang="zh-CN" altLang="en-US"/>
              <a:t>注册自己使用的</a:t>
            </a:r>
            <a:r>
              <a:rPr lang="en-US" altLang="zh-CN"/>
              <a:t>UserDetailsService</a:t>
            </a:r>
            <a:r>
              <a:rPr lang="zh-CN" altLang="en-US"/>
              <a:t>以及使用的密码编码器</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6" name="图片 5"/>
          <p:cNvPicPr>
            <a:picLocks noChangeAspect="1"/>
          </p:cNvPicPr>
          <p:nvPr/>
        </p:nvPicPr>
        <p:blipFill>
          <a:blip r:embed="rId1"/>
          <a:stretch>
            <a:fillRect/>
          </a:stretch>
        </p:blipFill>
        <p:spPr>
          <a:xfrm>
            <a:off x="860425" y="1720215"/>
            <a:ext cx="4905375" cy="4914265"/>
          </a:xfrm>
          <a:prstGeom prst="rect">
            <a:avLst/>
          </a:prstGeom>
        </p:spPr>
      </p:pic>
      <p:pic>
        <p:nvPicPr>
          <p:cNvPr id="7" name="图片 6"/>
          <p:cNvPicPr>
            <a:picLocks noChangeAspect="1"/>
          </p:cNvPicPr>
          <p:nvPr/>
        </p:nvPicPr>
        <p:blipFill>
          <a:blip r:embed="rId2"/>
          <a:stretch>
            <a:fillRect/>
          </a:stretch>
        </p:blipFill>
        <p:spPr>
          <a:xfrm>
            <a:off x="6246495" y="2327275"/>
            <a:ext cx="4672965" cy="3510280"/>
          </a:xfrm>
          <a:prstGeom prst="rect">
            <a:avLst/>
          </a:prstGeom>
        </p:spPr>
      </p:pic>
      <p:sp>
        <p:nvSpPr>
          <p:cNvPr id="8" name="文本框 7"/>
          <p:cNvSpPr txBox="1"/>
          <p:nvPr/>
        </p:nvSpPr>
        <p:spPr>
          <a:xfrm>
            <a:off x="5204460" y="1287780"/>
            <a:ext cx="6757035" cy="368300"/>
          </a:xfrm>
          <a:prstGeom prst="rect">
            <a:avLst/>
          </a:prstGeom>
          <a:noFill/>
        </p:spPr>
        <p:txBody>
          <a:bodyPr wrap="square" rtlCol="0" anchor="t">
            <a:spAutoFit/>
          </a:bodyPr>
          <a:p>
            <a:r>
              <a:rPr lang="zh-CN" altLang="en-US">
                <a:hlinkClick r:id="rId3" action="ppaction://hlinkfile"/>
              </a:rPr>
              <a:t>https://gitee.com/buptnetwork/spring-security-userdetails-demo</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1"/>
          <a:stretch>
            <a:fillRect/>
          </a:stretch>
        </p:blipFill>
        <p:spPr>
          <a:xfrm>
            <a:off x="1481455" y="1572895"/>
            <a:ext cx="8223250" cy="4549140"/>
          </a:xfrm>
          <a:prstGeom prst="rect">
            <a:avLst/>
          </a:prstGeom>
        </p:spPr>
      </p:pic>
      <p:sp>
        <p:nvSpPr>
          <p:cNvPr id="8" name="文本框 7"/>
          <p:cNvSpPr txBox="1"/>
          <p:nvPr/>
        </p:nvSpPr>
        <p:spPr>
          <a:xfrm>
            <a:off x="3305175" y="6327140"/>
            <a:ext cx="4996180" cy="368300"/>
          </a:xfrm>
          <a:prstGeom prst="rect">
            <a:avLst/>
          </a:prstGeom>
          <a:noFill/>
        </p:spPr>
        <p:txBody>
          <a:bodyPr wrap="none" rtlCol="0">
            <a:spAutoFit/>
          </a:bodyPr>
          <a:p>
            <a:r>
              <a:rPr lang="en-US" altLang="zh-CN"/>
              <a:t>schema.sql</a:t>
            </a:r>
            <a:r>
              <a:rPr lang="zh-CN" altLang="en-US"/>
              <a:t>建表语句，建立用户表和用户权限表</a:t>
            </a:r>
            <a:endParaRPr lang="zh-CN" altLang="en-US"/>
          </a:p>
        </p:txBody>
      </p:sp>
      <p:sp>
        <p:nvSpPr>
          <p:cNvPr id="9" name="文本框 8"/>
          <p:cNvSpPr txBox="1"/>
          <p:nvPr/>
        </p:nvSpPr>
        <p:spPr>
          <a:xfrm>
            <a:off x="5204460" y="1287780"/>
            <a:ext cx="6757035" cy="368300"/>
          </a:xfrm>
          <a:prstGeom prst="rect">
            <a:avLst/>
          </a:prstGeom>
          <a:noFill/>
        </p:spPr>
        <p:txBody>
          <a:bodyPr wrap="square" rtlCol="0" anchor="t">
            <a:spAutoFit/>
          </a:bodyPr>
          <a:p>
            <a:r>
              <a:rPr lang="zh-CN" altLang="en-US">
                <a:hlinkClick r:id="rId2" action="ppaction://hlinkfile"/>
              </a:rPr>
              <a:t>https://gitee.com/buptnetwork/spring-security-userdetails-demo</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3.1 Web</a:t>
            </a:r>
            <a:r>
              <a:rPr lang="zh-CN" altLang="en-US" b="0" kern="1800" dirty="0">
                <a:latin typeface="Times New Roman" panose="02020603050405020304"/>
              </a:rPr>
              <a:t>身份验证</a:t>
            </a:r>
            <a:r>
              <a:rPr lang="en-US" altLang="zh-CN" b="0" kern="1800" dirty="0">
                <a:latin typeface="Times New Roman" panose="02020603050405020304"/>
              </a:rPr>
              <a:t>与授权概述</a:t>
            </a:r>
            <a:endParaRPr lang="zh-CN" altLang="en-US" b="0" kern="1800" dirty="0">
              <a:latin typeface="Times New Roman" panose="02020603050405020304"/>
            </a:endParaRPr>
          </a:p>
        </p:txBody>
      </p:sp>
      <p:sp>
        <p:nvSpPr>
          <p:cNvPr id="3" name="文本框 2"/>
          <p:cNvSpPr txBox="1"/>
          <p:nvPr/>
        </p:nvSpPr>
        <p:spPr>
          <a:xfrm>
            <a:off x="250190" y="1223645"/>
            <a:ext cx="11551285" cy="2553335"/>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     Web</a:t>
            </a:r>
            <a:r>
              <a:rPr lang="zh-CN" altLang="en-US" sz="2000" dirty="0">
                <a:sym typeface="+mn-ea"/>
              </a:rPr>
              <a:t>系统常用的身份</a:t>
            </a:r>
            <a:r>
              <a:rPr lang="zh-CN" altLang="en-US" sz="2000" dirty="0">
                <a:sym typeface="+mn-ea"/>
              </a:rPr>
              <a:t>验证机制有以下几种：</a:t>
            </a:r>
            <a:endParaRPr lang="en-US" altLang="zh-CN" sz="2000" dirty="0">
              <a:sym typeface="+mn-ea"/>
            </a:endParaRPr>
          </a:p>
          <a:p>
            <a:pPr marL="800100" lvl="1" indent="-342900">
              <a:lnSpc>
                <a:spcPct val="150000"/>
              </a:lnSpc>
              <a:buFont typeface="Wingdings" panose="05000000000000000000" pitchFamily="2" charset="2"/>
              <a:buChar char="Ø"/>
            </a:pPr>
            <a:r>
              <a:rPr lang="en-US" altLang="zh-CN" sz="2000" dirty="0"/>
              <a:t>HTTP Basic Authentication</a:t>
            </a:r>
            <a:r>
              <a:rPr lang="zh-CN" altLang="en-US" sz="2000" dirty="0"/>
              <a:t>：</a:t>
            </a:r>
            <a:r>
              <a:rPr lang="en-US" altLang="zh-CN" sz="2000" dirty="0"/>
              <a:t>HTTP</a:t>
            </a:r>
            <a:r>
              <a:rPr lang="zh-CN" altLang="en-US" sz="2000" dirty="0"/>
              <a:t>协议中定义的基本认证方式，简单但不安全。</a:t>
            </a: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2050"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6090" y="2760345"/>
            <a:ext cx="4162425" cy="26435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9677" y="2511786"/>
            <a:ext cx="6500775" cy="282204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p:cNvCxnSpPr/>
          <p:nvPr/>
        </p:nvCxnSpPr>
        <p:spPr>
          <a:xfrm flipV="1">
            <a:off x="7062198" y="4921841"/>
            <a:ext cx="801710" cy="64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430891" y="5565841"/>
            <a:ext cx="4570482" cy="369332"/>
          </a:xfrm>
          <a:prstGeom prst="rect">
            <a:avLst/>
          </a:prstGeom>
          <a:noFill/>
        </p:spPr>
        <p:txBody>
          <a:bodyPr wrap="none" rtlCol="0">
            <a:spAutoFit/>
          </a:bodyPr>
          <a:lstStyle/>
          <a:p>
            <a:r>
              <a:rPr lang="en-US" altLang="zh-CN" dirty="0"/>
              <a:t>Basic</a:t>
            </a:r>
            <a:r>
              <a:rPr lang="zh-CN" altLang="en-US" dirty="0"/>
              <a:t>后的内容为用户名</a:t>
            </a:r>
            <a:r>
              <a:rPr lang="en-US" altLang="zh-CN" dirty="0"/>
              <a:t>:</a:t>
            </a:r>
            <a:r>
              <a:rPr lang="zh-CN" altLang="en-US" dirty="0"/>
              <a:t>密码的</a:t>
            </a:r>
            <a:r>
              <a:rPr lang="en-US" altLang="zh-CN" dirty="0"/>
              <a:t>base64</a:t>
            </a:r>
            <a:r>
              <a:rPr lang="zh-CN" altLang="en-US" dirty="0"/>
              <a:t>编码</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文本框 7"/>
          <p:cNvSpPr txBox="1"/>
          <p:nvPr/>
        </p:nvSpPr>
        <p:spPr>
          <a:xfrm>
            <a:off x="1610995" y="2378075"/>
            <a:ext cx="9655810" cy="368300"/>
          </a:xfrm>
          <a:prstGeom prst="rect">
            <a:avLst/>
          </a:prstGeom>
          <a:noFill/>
        </p:spPr>
        <p:txBody>
          <a:bodyPr wrap="none" rtlCol="0">
            <a:spAutoFit/>
          </a:bodyPr>
          <a:p>
            <a:r>
              <a:rPr lang="en-US" altLang="zh-CN"/>
              <a:t>data.sql</a:t>
            </a:r>
            <a:r>
              <a:rPr lang="zh-CN" altLang="en-US"/>
              <a:t>初始化数据语句，创建了一个用户</a:t>
            </a:r>
            <a:r>
              <a:rPr lang="en-US" altLang="zh-CN"/>
              <a:t>admin</a:t>
            </a:r>
            <a:r>
              <a:rPr lang="zh-CN" altLang="en-US"/>
              <a:t>，密码为</a:t>
            </a:r>
            <a:r>
              <a:rPr lang="en-US" altLang="zh-CN"/>
              <a:t>123456</a:t>
            </a:r>
            <a:r>
              <a:rPr lang="zh-CN" altLang="en-US"/>
              <a:t>，权限代码为</a:t>
            </a:r>
            <a:r>
              <a:rPr lang="en-US" altLang="zh-CN"/>
              <a:t>'ROLE_ADMIN'</a:t>
            </a:r>
            <a:endParaRPr lang="en-US" altLang="zh-CN"/>
          </a:p>
        </p:txBody>
      </p:sp>
      <p:pic>
        <p:nvPicPr>
          <p:cNvPr id="6" name="图片 5"/>
          <p:cNvPicPr>
            <a:picLocks noChangeAspect="1"/>
          </p:cNvPicPr>
          <p:nvPr/>
        </p:nvPicPr>
        <p:blipFill>
          <a:blip r:embed="rId1"/>
          <a:stretch>
            <a:fillRect/>
          </a:stretch>
        </p:blipFill>
        <p:spPr>
          <a:xfrm>
            <a:off x="-114300" y="1504950"/>
            <a:ext cx="12192000" cy="713740"/>
          </a:xfrm>
          <a:prstGeom prst="rect">
            <a:avLst/>
          </a:prstGeom>
        </p:spPr>
      </p:pic>
      <p:pic>
        <p:nvPicPr>
          <p:cNvPr id="7" name="图片 6"/>
          <p:cNvPicPr>
            <a:picLocks noChangeAspect="1"/>
          </p:cNvPicPr>
          <p:nvPr/>
        </p:nvPicPr>
        <p:blipFill>
          <a:blip r:embed="rId2"/>
          <a:stretch>
            <a:fillRect/>
          </a:stretch>
        </p:blipFill>
        <p:spPr>
          <a:xfrm>
            <a:off x="6507480" y="3016250"/>
            <a:ext cx="3841750" cy="3242945"/>
          </a:xfrm>
          <a:prstGeom prst="rect">
            <a:avLst/>
          </a:prstGeom>
        </p:spPr>
      </p:pic>
      <p:pic>
        <p:nvPicPr>
          <p:cNvPr id="9" name="图片 8"/>
          <p:cNvPicPr>
            <a:picLocks noChangeAspect="1"/>
          </p:cNvPicPr>
          <p:nvPr/>
        </p:nvPicPr>
        <p:blipFill>
          <a:blip r:embed="rId3"/>
          <a:stretch>
            <a:fillRect/>
          </a:stretch>
        </p:blipFill>
        <p:spPr>
          <a:xfrm>
            <a:off x="848360" y="2938145"/>
            <a:ext cx="5391785" cy="3321685"/>
          </a:xfrm>
          <a:prstGeom prst="rect">
            <a:avLst/>
          </a:prstGeom>
        </p:spPr>
      </p:pic>
      <p:sp>
        <p:nvSpPr>
          <p:cNvPr id="10" name="文本框 9"/>
          <p:cNvSpPr txBox="1"/>
          <p:nvPr/>
        </p:nvSpPr>
        <p:spPr>
          <a:xfrm>
            <a:off x="4126230" y="6438900"/>
            <a:ext cx="2468880" cy="368300"/>
          </a:xfrm>
          <a:prstGeom prst="rect">
            <a:avLst/>
          </a:prstGeom>
          <a:noFill/>
        </p:spPr>
        <p:txBody>
          <a:bodyPr wrap="none" rtlCol="0">
            <a:spAutoFit/>
          </a:bodyPr>
          <a:p>
            <a:r>
              <a:rPr lang="zh-CN" altLang="en-US"/>
              <a:t>和两张表对应的实体类</a:t>
            </a:r>
            <a:endParaRPr lang="zh-CN" altLang="en-US"/>
          </a:p>
        </p:txBody>
      </p:sp>
      <p:sp>
        <p:nvSpPr>
          <p:cNvPr id="11" name="文本框 10"/>
          <p:cNvSpPr txBox="1"/>
          <p:nvPr/>
        </p:nvSpPr>
        <p:spPr>
          <a:xfrm>
            <a:off x="5204460" y="1148080"/>
            <a:ext cx="6757035" cy="368300"/>
          </a:xfrm>
          <a:prstGeom prst="rect">
            <a:avLst/>
          </a:prstGeom>
          <a:noFill/>
        </p:spPr>
        <p:txBody>
          <a:bodyPr wrap="square" rtlCol="0" anchor="t">
            <a:spAutoFit/>
          </a:bodyPr>
          <a:p>
            <a:r>
              <a:rPr lang="zh-CN" altLang="en-US">
                <a:hlinkClick r:id="rId4" action="ppaction://hlinkfile"/>
              </a:rPr>
              <a:t>https://gitee.com/buptnetwork/spring-security-userdetails-demo</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文本框 9"/>
          <p:cNvSpPr txBox="1"/>
          <p:nvPr/>
        </p:nvSpPr>
        <p:spPr>
          <a:xfrm>
            <a:off x="0" y="1419225"/>
            <a:ext cx="3423920" cy="922020"/>
          </a:xfrm>
          <a:prstGeom prst="rect">
            <a:avLst/>
          </a:prstGeom>
          <a:noFill/>
        </p:spPr>
        <p:txBody>
          <a:bodyPr wrap="square" rtlCol="0">
            <a:spAutoFit/>
          </a:bodyPr>
          <a:p>
            <a:pPr algn="l">
              <a:lnSpc>
                <a:spcPct val="150000"/>
              </a:lnSpc>
            </a:pPr>
            <a:r>
              <a:rPr lang="zh-CN" altLang="en-US"/>
              <a:t>自己实现的UserDetailsService中的loadUserByUsername方法</a:t>
            </a:r>
            <a:endParaRPr lang="zh-CN" altLang="en-US"/>
          </a:p>
        </p:txBody>
      </p:sp>
      <p:pic>
        <p:nvPicPr>
          <p:cNvPr id="3" name="图片 2"/>
          <p:cNvPicPr>
            <a:picLocks noChangeAspect="1"/>
          </p:cNvPicPr>
          <p:nvPr/>
        </p:nvPicPr>
        <p:blipFill>
          <a:blip r:embed="rId1"/>
          <a:stretch>
            <a:fillRect/>
          </a:stretch>
        </p:blipFill>
        <p:spPr>
          <a:xfrm>
            <a:off x="3423920" y="1209675"/>
            <a:ext cx="8768080" cy="5597525"/>
          </a:xfrm>
          <a:prstGeom prst="rect">
            <a:avLst/>
          </a:prstGeom>
        </p:spPr>
      </p:pic>
      <p:cxnSp>
        <p:nvCxnSpPr>
          <p:cNvPr id="11" name="直接箭头连接符 10"/>
          <p:cNvCxnSpPr/>
          <p:nvPr/>
        </p:nvCxnSpPr>
        <p:spPr>
          <a:xfrm flipV="1">
            <a:off x="2719070" y="2415540"/>
            <a:ext cx="1311910" cy="3441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59155" y="2759710"/>
            <a:ext cx="2227580" cy="368300"/>
          </a:xfrm>
          <a:prstGeom prst="rect">
            <a:avLst/>
          </a:prstGeom>
          <a:noFill/>
        </p:spPr>
        <p:txBody>
          <a:bodyPr wrap="none" rtlCol="0">
            <a:spAutoFit/>
          </a:bodyPr>
          <a:p>
            <a:r>
              <a:rPr lang="zh-CN" altLang="en-US"/>
              <a:t>根据用户名查</a:t>
            </a:r>
            <a:r>
              <a:rPr lang="en-US" altLang="zh-CN"/>
              <a:t>user</a:t>
            </a:r>
            <a:r>
              <a:rPr lang="zh-CN" altLang="en-US"/>
              <a:t>表</a:t>
            </a:r>
            <a:endParaRPr lang="zh-CN" altLang="en-US"/>
          </a:p>
        </p:txBody>
      </p:sp>
      <p:sp>
        <p:nvSpPr>
          <p:cNvPr id="13" name="文本框 12"/>
          <p:cNvSpPr txBox="1"/>
          <p:nvPr/>
        </p:nvSpPr>
        <p:spPr>
          <a:xfrm>
            <a:off x="641985" y="4097020"/>
            <a:ext cx="2837180" cy="645160"/>
          </a:xfrm>
          <a:prstGeom prst="rect">
            <a:avLst/>
          </a:prstGeom>
          <a:noFill/>
        </p:spPr>
        <p:txBody>
          <a:bodyPr wrap="none" rtlCol="0">
            <a:spAutoFit/>
          </a:bodyPr>
          <a:p>
            <a:pPr algn="l"/>
            <a:r>
              <a:rPr lang="zh-CN" altLang="en-US"/>
              <a:t>根据用户名查</a:t>
            </a:r>
            <a:r>
              <a:rPr lang="en-US" altLang="zh-CN"/>
              <a:t>authorities</a:t>
            </a:r>
            <a:r>
              <a:rPr lang="zh-CN" altLang="en-US"/>
              <a:t>表</a:t>
            </a:r>
            <a:endParaRPr lang="zh-CN" altLang="en-US"/>
          </a:p>
          <a:p>
            <a:pPr algn="l"/>
            <a:r>
              <a:rPr lang="zh-CN" altLang="en-US"/>
              <a:t>获得权限</a:t>
            </a:r>
            <a:endParaRPr lang="zh-CN" altLang="en-US"/>
          </a:p>
        </p:txBody>
      </p:sp>
      <p:cxnSp>
        <p:nvCxnSpPr>
          <p:cNvPr id="14" name="直接箭头连接符 13"/>
          <p:cNvCxnSpPr/>
          <p:nvPr/>
        </p:nvCxnSpPr>
        <p:spPr>
          <a:xfrm flipV="1">
            <a:off x="2158365" y="4121150"/>
            <a:ext cx="1515110" cy="167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2807970" y="6123305"/>
            <a:ext cx="1044575" cy="63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50190" y="5650230"/>
            <a:ext cx="2926080" cy="368300"/>
          </a:xfrm>
          <a:prstGeom prst="rect">
            <a:avLst/>
          </a:prstGeom>
          <a:noFill/>
        </p:spPr>
        <p:txBody>
          <a:bodyPr wrap="none" rtlCol="0">
            <a:spAutoFit/>
          </a:bodyPr>
          <a:p>
            <a:pPr algn="l"/>
            <a:r>
              <a:rPr lang="zh-CN" altLang="en-US"/>
              <a:t>构造出返回的用户详情对象</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文本框 9"/>
          <p:cNvSpPr txBox="1"/>
          <p:nvPr/>
        </p:nvSpPr>
        <p:spPr>
          <a:xfrm>
            <a:off x="260985" y="1457325"/>
            <a:ext cx="3423920" cy="506730"/>
          </a:xfrm>
          <a:prstGeom prst="rect">
            <a:avLst/>
          </a:prstGeom>
          <a:noFill/>
        </p:spPr>
        <p:txBody>
          <a:bodyPr wrap="square" rtlCol="0">
            <a:spAutoFit/>
          </a:bodyPr>
          <a:p>
            <a:pPr algn="l">
              <a:lnSpc>
                <a:spcPct val="150000"/>
              </a:lnSpc>
            </a:pPr>
            <a:r>
              <a:rPr lang="zh-CN" altLang="en-US"/>
              <a:t>自己实现了UserDetails接口的类</a:t>
            </a:r>
            <a:endParaRPr lang="zh-CN" altLang="en-US"/>
          </a:p>
        </p:txBody>
      </p:sp>
      <p:cxnSp>
        <p:nvCxnSpPr>
          <p:cNvPr id="11" name="直接箭头连接符 10"/>
          <p:cNvCxnSpPr/>
          <p:nvPr/>
        </p:nvCxnSpPr>
        <p:spPr>
          <a:xfrm flipV="1">
            <a:off x="2719070" y="2415540"/>
            <a:ext cx="1311910" cy="3441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59155" y="2759710"/>
            <a:ext cx="2227580" cy="368300"/>
          </a:xfrm>
          <a:prstGeom prst="rect">
            <a:avLst/>
          </a:prstGeom>
          <a:noFill/>
        </p:spPr>
        <p:txBody>
          <a:bodyPr wrap="none" rtlCol="0">
            <a:spAutoFit/>
          </a:bodyPr>
          <a:p>
            <a:r>
              <a:rPr lang="zh-CN" altLang="en-US"/>
              <a:t>根据用户名查</a:t>
            </a:r>
            <a:r>
              <a:rPr lang="en-US" altLang="zh-CN"/>
              <a:t>user</a:t>
            </a:r>
            <a:r>
              <a:rPr lang="zh-CN" altLang="en-US"/>
              <a:t>表</a:t>
            </a:r>
            <a:endParaRPr lang="zh-CN" altLang="en-US"/>
          </a:p>
        </p:txBody>
      </p:sp>
      <p:sp>
        <p:nvSpPr>
          <p:cNvPr id="13" name="文本框 12"/>
          <p:cNvSpPr txBox="1"/>
          <p:nvPr/>
        </p:nvSpPr>
        <p:spPr>
          <a:xfrm>
            <a:off x="641985" y="4097020"/>
            <a:ext cx="1097280" cy="368300"/>
          </a:xfrm>
          <a:prstGeom prst="rect">
            <a:avLst/>
          </a:prstGeom>
          <a:noFill/>
        </p:spPr>
        <p:txBody>
          <a:bodyPr wrap="none" rtlCol="0">
            <a:spAutoFit/>
          </a:bodyPr>
          <a:p>
            <a:pPr algn="l"/>
            <a:r>
              <a:rPr lang="zh-CN" altLang="en-US"/>
              <a:t>构造函数</a:t>
            </a:r>
            <a:endParaRPr lang="zh-CN" altLang="en-US"/>
          </a:p>
        </p:txBody>
      </p:sp>
      <p:cxnSp>
        <p:nvCxnSpPr>
          <p:cNvPr id="14" name="直接箭头连接符 13"/>
          <p:cNvCxnSpPr/>
          <p:nvPr/>
        </p:nvCxnSpPr>
        <p:spPr>
          <a:xfrm flipV="1">
            <a:off x="2158365" y="4121150"/>
            <a:ext cx="1515110" cy="167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2807970" y="6123305"/>
            <a:ext cx="1044575" cy="63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09905" y="5755005"/>
            <a:ext cx="2926080" cy="368300"/>
          </a:xfrm>
          <a:prstGeom prst="rect">
            <a:avLst/>
          </a:prstGeom>
          <a:noFill/>
        </p:spPr>
        <p:txBody>
          <a:bodyPr wrap="none" rtlCol="0">
            <a:spAutoFit/>
          </a:bodyPr>
          <a:p>
            <a:pPr algn="l"/>
            <a:r>
              <a:rPr lang="zh-CN" altLang="en-US"/>
              <a:t>返回该用户详情对象的权限</a:t>
            </a:r>
            <a:endParaRPr lang="zh-CN" altLang="en-US"/>
          </a:p>
        </p:txBody>
      </p:sp>
      <p:pic>
        <p:nvPicPr>
          <p:cNvPr id="6" name="图片 5"/>
          <p:cNvPicPr>
            <a:picLocks noChangeAspect="1"/>
          </p:cNvPicPr>
          <p:nvPr/>
        </p:nvPicPr>
        <p:blipFill>
          <a:blip r:embed="rId1"/>
          <a:stretch>
            <a:fillRect/>
          </a:stretch>
        </p:blipFill>
        <p:spPr>
          <a:xfrm>
            <a:off x="4030980" y="1223645"/>
            <a:ext cx="7834630" cy="543877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文本框 9"/>
          <p:cNvSpPr txBox="1"/>
          <p:nvPr/>
        </p:nvSpPr>
        <p:spPr>
          <a:xfrm>
            <a:off x="641985" y="1457325"/>
            <a:ext cx="3423920" cy="506730"/>
          </a:xfrm>
          <a:prstGeom prst="rect">
            <a:avLst/>
          </a:prstGeom>
          <a:noFill/>
        </p:spPr>
        <p:txBody>
          <a:bodyPr wrap="square" rtlCol="0">
            <a:spAutoFit/>
          </a:bodyPr>
          <a:p>
            <a:pPr algn="l">
              <a:lnSpc>
                <a:spcPct val="150000"/>
              </a:lnSpc>
            </a:pPr>
            <a:r>
              <a:rPr lang="zh-CN" altLang="en-US"/>
              <a:t>自己实现了UserDetails接口的类</a:t>
            </a:r>
            <a:endParaRPr lang="zh-CN" altLang="en-US"/>
          </a:p>
        </p:txBody>
      </p:sp>
      <p:cxnSp>
        <p:nvCxnSpPr>
          <p:cNvPr id="11" name="直接箭头连接符 10"/>
          <p:cNvCxnSpPr/>
          <p:nvPr/>
        </p:nvCxnSpPr>
        <p:spPr>
          <a:xfrm flipV="1">
            <a:off x="3406775" y="3575050"/>
            <a:ext cx="1299845" cy="3695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3087370" y="4734560"/>
            <a:ext cx="1630680" cy="7264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4867275" y="1457325"/>
            <a:ext cx="6159500" cy="5152390"/>
          </a:xfrm>
          <a:prstGeom prst="rect">
            <a:avLst/>
          </a:prstGeom>
        </p:spPr>
      </p:pic>
      <p:sp>
        <p:nvSpPr>
          <p:cNvPr id="7" name="文本框 6"/>
          <p:cNvSpPr txBox="1"/>
          <p:nvPr/>
        </p:nvSpPr>
        <p:spPr>
          <a:xfrm>
            <a:off x="1049655" y="3944620"/>
            <a:ext cx="3816985" cy="1337945"/>
          </a:xfrm>
          <a:prstGeom prst="rect">
            <a:avLst/>
          </a:prstGeom>
          <a:noFill/>
        </p:spPr>
        <p:txBody>
          <a:bodyPr wrap="square" rtlCol="0">
            <a:spAutoFit/>
          </a:bodyPr>
          <a:p>
            <a:pPr>
              <a:lnSpc>
                <a:spcPct val="150000"/>
              </a:lnSpc>
            </a:pPr>
            <a:r>
              <a:rPr lang="zh-CN" altLang="en-US"/>
              <a:t>用来实现更高级的账号控制</a:t>
            </a:r>
            <a:endParaRPr lang="zh-CN" altLang="en-US"/>
          </a:p>
          <a:p>
            <a:pPr>
              <a:lnSpc>
                <a:spcPct val="150000"/>
              </a:lnSpc>
            </a:pPr>
            <a:r>
              <a:rPr lang="zh-CN" altLang="en-US"/>
              <a:t>返回</a:t>
            </a:r>
            <a:r>
              <a:rPr lang="en-US" altLang="zh-CN"/>
              <a:t>false</a:t>
            </a:r>
            <a:r>
              <a:rPr lang="zh-CN" altLang="en-US"/>
              <a:t>时禁止登录，在本</a:t>
            </a:r>
            <a:r>
              <a:rPr lang="en-US" altLang="zh-CN"/>
              <a:t>demo</a:t>
            </a:r>
            <a:r>
              <a:rPr lang="zh-CN" altLang="en-US"/>
              <a:t>中简化处理，直接返回</a:t>
            </a:r>
            <a:r>
              <a:rPr lang="en-US" altLang="zh-CN"/>
              <a:t>true</a:t>
            </a:r>
            <a:endParaRPr lang="en-US" alt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2091690"/>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latin typeface="宋体" pitchFamily="2" charset="-122"/>
                <a:ea typeface="宋体" pitchFamily="2" charset="-122"/>
              </a:rPr>
              <a:t>编写</a:t>
            </a:r>
            <a:r>
              <a:rPr lang="zh-CN" altLang="en-US" sz="2000" dirty="0">
                <a:solidFill>
                  <a:srgbClr val="000000"/>
                </a:solidFill>
                <a:latin typeface="宋体" pitchFamily="2" charset="-122"/>
                <a:ea typeface="宋体" pitchFamily="2" charset="-122"/>
              </a:rPr>
              <a:t>配置类</a:t>
            </a:r>
            <a:r>
              <a:rPr lang="zh-CN" altLang="en-US" sz="2000" dirty="0">
                <a:sym typeface="+mn-ea"/>
              </a:rPr>
              <a:t>：</a:t>
            </a:r>
            <a:endParaRPr lang="en-US" altLang="zh-CN" sz="2000" dirty="0"/>
          </a:p>
          <a:p>
            <a:pPr marL="109855">
              <a:lnSpc>
                <a:spcPct val="150000"/>
              </a:lnSpc>
              <a:spcBef>
                <a:spcPts val="400"/>
              </a:spcBef>
              <a:buClr>
                <a:schemeClr val="accent1"/>
              </a:buClr>
              <a:buSzPct val="68000"/>
            </a:pP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6" name="图片 5"/>
          <p:cNvPicPr>
            <a:picLocks noChangeAspect="1"/>
          </p:cNvPicPr>
          <p:nvPr/>
        </p:nvPicPr>
        <p:blipFill>
          <a:blip r:embed="rId1"/>
          <a:stretch>
            <a:fillRect/>
          </a:stretch>
        </p:blipFill>
        <p:spPr>
          <a:xfrm>
            <a:off x="1320145" y="2082319"/>
            <a:ext cx="9411509" cy="363852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4" name="图片 3"/>
          <p:cNvPicPr>
            <a:picLocks noChangeAspect="1"/>
          </p:cNvPicPr>
          <p:nvPr/>
        </p:nvPicPr>
        <p:blipFill>
          <a:blip r:embed="rId1"/>
          <a:stretch>
            <a:fillRect/>
          </a:stretch>
        </p:blipFill>
        <p:spPr>
          <a:xfrm>
            <a:off x="1696085" y="1064260"/>
            <a:ext cx="9092565" cy="579374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6" name="图片 5"/>
          <p:cNvPicPr>
            <a:picLocks noChangeAspect="1"/>
          </p:cNvPicPr>
          <p:nvPr/>
        </p:nvPicPr>
        <p:blipFill>
          <a:blip r:embed="rId1"/>
          <a:stretch>
            <a:fillRect/>
          </a:stretch>
        </p:blipFill>
        <p:spPr>
          <a:xfrm>
            <a:off x="733940" y="1839646"/>
            <a:ext cx="11067535" cy="3593206"/>
          </a:xfrm>
          <a:prstGeom prst="rect">
            <a:avLst/>
          </a:prstGeom>
        </p:spPr>
      </p:pic>
      <p:sp>
        <p:nvSpPr>
          <p:cNvPr id="8" name="文本框 7"/>
          <p:cNvSpPr txBox="1"/>
          <p:nvPr/>
        </p:nvSpPr>
        <p:spPr>
          <a:xfrm>
            <a:off x="2681416" y="5634216"/>
            <a:ext cx="5062604" cy="923330"/>
          </a:xfrm>
          <a:prstGeom prst="rect">
            <a:avLst/>
          </a:prstGeom>
          <a:noFill/>
        </p:spPr>
        <p:txBody>
          <a:bodyPr wrap="none" rtlCol="0">
            <a:spAutoFit/>
          </a:bodyPr>
          <a:lstStyle/>
          <a:p>
            <a:r>
              <a:rPr kumimoji="1" lang="zh-CN" altLang="en-US" dirty="0"/>
              <a:t>针对</a:t>
            </a:r>
            <a:r>
              <a:rPr kumimoji="1" lang="en-US" altLang="zh-CN" dirty="0"/>
              <a:t>/h2-console/</a:t>
            </a:r>
            <a:r>
              <a:rPr kumimoji="1" lang="zh-CN" altLang="en-US" dirty="0"/>
              <a:t>**，以及注册</a:t>
            </a:r>
            <a:r>
              <a:rPr kumimoji="1" lang="en-US" altLang="zh-CN" dirty="0" err="1"/>
              <a:t>url</a:t>
            </a:r>
            <a:r>
              <a:rPr kumimoji="1" lang="zh-CN" altLang="en-US" dirty="0"/>
              <a:t>可不登录访问</a:t>
            </a:r>
            <a:endParaRPr kumimoji="1" lang="en-US" altLang="zh-CN" dirty="0"/>
          </a:p>
          <a:p>
            <a:endParaRPr kumimoji="1" lang="en-US" altLang="zh-CN" dirty="0"/>
          </a:p>
          <a:p>
            <a:r>
              <a:rPr kumimoji="1" lang="zh-CN" altLang="en-US" dirty="0"/>
              <a:t>针对</a:t>
            </a:r>
            <a:r>
              <a:rPr kumimoji="1" lang="en-US" altLang="zh-CN" dirty="0"/>
              <a:t>/admin/</a:t>
            </a:r>
            <a:r>
              <a:rPr kumimoji="1" lang="zh-CN" altLang="en-US" dirty="0"/>
              <a:t>**，必须具备</a:t>
            </a:r>
            <a:r>
              <a:rPr kumimoji="1" lang="en-US" altLang="zh-CN" dirty="0"/>
              <a:t>ADMIN</a:t>
            </a:r>
            <a:r>
              <a:rPr kumimoji="1" lang="zh-CN" altLang="en-US" dirty="0"/>
              <a:t>角色才能访问</a:t>
            </a:r>
            <a:endParaRPr kumimoji="1"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1"/>
          <a:stretch>
            <a:fillRect/>
          </a:stretch>
        </p:blipFill>
        <p:spPr>
          <a:xfrm>
            <a:off x="788035" y="1429385"/>
            <a:ext cx="10539095" cy="4627880"/>
          </a:xfrm>
          <a:prstGeom prst="rect">
            <a:avLst/>
          </a:prstGeom>
        </p:spPr>
      </p:pic>
      <p:sp>
        <p:nvSpPr>
          <p:cNvPr id="4" name="文本框 3"/>
          <p:cNvSpPr txBox="1"/>
          <p:nvPr/>
        </p:nvSpPr>
        <p:spPr>
          <a:xfrm>
            <a:off x="4234815" y="6224905"/>
            <a:ext cx="4005580" cy="368300"/>
          </a:xfrm>
          <a:prstGeom prst="rect">
            <a:avLst/>
          </a:prstGeom>
          <a:noFill/>
        </p:spPr>
        <p:txBody>
          <a:bodyPr wrap="none" rtlCol="0">
            <a:spAutoFit/>
          </a:bodyPr>
          <a:p>
            <a:r>
              <a:rPr lang="zh-CN" altLang="en-US"/>
              <a:t>处理用户注册</a:t>
            </a:r>
            <a:r>
              <a:rPr lang="en-US" altLang="zh-CN"/>
              <a:t>POST</a:t>
            </a:r>
            <a:r>
              <a:rPr lang="zh-CN" altLang="en-US"/>
              <a:t>请求的控制器方法</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文本框 3"/>
          <p:cNvSpPr txBox="1"/>
          <p:nvPr/>
        </p:nvSpPr>
        <p:spPr>
          <a:xfrm>
            <a:off x="3738245" y="5893435"/>
            <a:ext cx="3840480" cy="368300"/>
          </a:xfrm>
          <a:prstGeom prst="rect">
            <a:avLst/>
          </a:prstGeom>
          <a:noFill/>
        </p:spPr>
        <p:txBody>
          <a:bodyPr wrap="none" rtlCol="0">
            <a:spAutoFit/>
          </a:bodyPr>
          <a:p>
            <a:r>
              <a:rPr lang="zh-CN" altLang="en-US"/>
              <a:t>在控制器中获取当前用户信息的示例</a:t>
            </a:r>
            <a:endParaRPr lang="zh-CN" altLang="en-US"/>
          </a:p>
        </p:txBody>
      </p:sp>
      <p:pic>
        <p:nvPicPr>
          <p:cNvPr id="6" name="图片 5"/>
          <p:cNvPicPr>
            <a:picLocks noChangeAspect="1"/>
          </p:cNvPicPr>
          <p:nvPr/>
        </p:nvPicPr>
        <p:blipFill>
          <a:blip r:embed="rId1"/>
          <a:stretch>
            <a:fillRect/>
          </a:stretch>
        </p:blipFill>
        <p:spPr>
          <a:xfrm>
            <a:off x="825500" y="1430020"/>
            <a:ext cx="10133330" cy="399796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260477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3.2.2 </a:t>
            </a:r>
            <a:r>
              <a:rPr lang="zh-CN" altLang="en-US" sz="2000" dirty="0"/>
              <a:t>用户及密码存储</a:t>
            </a:r>
            <a:endParaRPr lang="en-US" altLang="zh-CN" sz="2000" dirty="0"/>
          </a:p>
          <a:p>
            <a:pPr marL="109855">
              <a:lnSpc>
                <a:spcPct val="150000"/>
              </a:lnSpc>
              <a:spcBef>
                <a:spcPts val="400"/>
              </a:spcBef>
              <a:buClr>
                <a:schemeClr val="accent1"/>
              </a:buClr>
              <a:buSzPct val="68000"/>
            </a:pPr>
            <a:r>
              <a:rPr lang="zh-CN" altLang="en-US" sz="2000" dirty="0"/>
              <a:t>方法</a:t>
            </a:r>
            <a:r>
              <a:rPr lang="en-US" altLang="zh-CN" sz="2000" dirty="0"/>
              <a:t>3</a:t>
            </a:r>
            <a:r>
              <a:rPr lang="zh-CN" altLang="en-US" sz="2000" dirty="0"/>
              <a:t>：</a:t>
            </a:r>
            <a:r>
              <a:rPr lang="en-US" altLang="zh-CN" sz="2000" dirty="0"/>
              <a:t> </a:t>
            </a:r>
            <a:r>
              <a:rPr lang="zh-CN" altLang="en-US" sz="2000" dirty="0">
                <a:latin typeface="宋体" pitchFamily="2" charset="-122"/>
                <a:ea typeface="宋体" pitchFamily="2" charset="-122"/>
              </a:rPr>
              <a:t>使用自定义用户服务，运行效果如下：</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en-US" altLang="zh-CN" sz="2000" dirty="0">
                <a:latin typeface="宋体" pitchFamily="2" charset="-122"/>
                <a:ea typeface="宋体" pitchFamily="2" charset="-122"/>
              </a:rPr>
              <a:t>1</a:t>
            </a:r>
            <a:r>
              <a:rPr lang="zh-CN" altLang="en-US" sz="2000" dirty="0">
                <a:latin typeface="宋体" pitchFamily="2" charset="-122"/>
                <a:ea typeface="宋体" pitchFamily="2" charset="-122"/>
              </a:rPr>
              <a:t>）访问</a:t>
            </a:r>
            <a:r>
              <a:rPr lang="en-US" altLang="zh-CN" sz="2000" dirty="0">
                <a:latin typeface="宋体" pitchFamily="2" charset="-122"/>
                <a:ea typeface="宋体" pitchFamily="2" charset="-122"/>
              </a:rPr>
              <a:t>http://127.0.0.1:8080/</a:t>
            </a:r>
            <a:r>
              <a:rPr lang="zh-CN" altLang="en-US" sz="2000" dirty="0">
                <a:latin typeface="宋体" pitchFamily="2" charset="-122"/>
                <a:ea typeface="宋体" pitchFamily="2" charset="-122"/>
              </a:rPr>
              <a:t>，由于未登陆被重定向到登录页面</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5" name="图片 4"/>
          <p:cNvPicPr>
            <a:picLocks noChangeAspect="1"/>
          </p:cNvPicPr>
          <p:nvPr/>
        </p:nvPicPr>
        <p:blipFill>
          <a:blip r:embed="rId1"/>
          <a:stretch>
            <a:fillRect/>
          </a:stretch>
        </p:blipFill>
        <p:spPr>
          <a:xfrm>
            <a:off x="2312670" y="2811780"/>
            <a:ext cx="6767830" cy="38487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3.1 Web</a:t>
            </a:r>
            <a:r>
              <a:rPr lang="zh-CN" altLang="en-US" b="0" kern="1800" dirty="0">
                <a:latin typeface="Times New Roman" panose="02020603050405020304"/>
              </a:rPr>
              <a:t>身份验证</a:t>
            </a:r>
            <a:r>
              <a:rPr lang="en-US" altLang="zh-CN" b="0" kern="1800" dirty="0">
                <a:latin typeface="Times New Roman" panose="02020603050405020304"/>
              </a:rPr>
              <a:t>与授权概述</a:t>
            </a:r>
            <a:endParaRPr lang="zh-CN" altLang="en-US" b="0" kern="1800" dirty="0">
              <a:latin typeface="Times New Roman" panose="02020603050405020304"/>
            </a:endParaRPr>
          </a:p>
        </p:txBody>
      </p:sp>
      <p:sp>
        <p:nvSpPr>
          <p:cNvPr id="3" name="文本框 2"/>
          <p:cNvSpPr txBox="1"/>
          <p:nvPr/>
        </p:nvSpPr>
        <p:spPr>
          <a:xfrm>
            <a:off x="250190" y="1223645"/>
            <a:ext cx="11647805" cy="301498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     Web</a:t>
            </a:r>
            <a:r>
              <a:rPr lang="zh-CN" altLang="en-US" sz="2000" dirty="0">
                <a:sym typeface="+mn-ea"/>
              </a:rPr>
              <a:t>系统常用的身份</a:t>
            </a:r>
            <a:r>
              <a:rPr lang="zh-CN" altLang="en-US" sz="2000" dirty="0">
                <a:sym typeface="+mn-ea"/>
              </a:rPr>
              <a:t>验证机制有以下几种：</a:t>
            </a:r>
            <a:endParaRPr lang="en-US" altLang="zh-CN" sz="2000" dirty="0">
              <a:sym typeface="+mn-ea"/>
            </a:endParaRPr>
          </a:p>
          <a:p>
            <a:pPr marL="800100" lvl="1" indent="-342900">
              <a:lnSpc>
                <a:spcPct val="150000"/>
              </a:lnSpc>
              <a:buFont typeface="Wingdings" panose="05000000000000000000" pitchFamily="2" charset="2"/>
              <a:buChar char="Ø"/>
            </a:pPr>
            <a:r>
              <a:rPr lang="en-US" altLang="zh-CN" sz="2000" dirty="0"/>
              <a:t>HTTP Digest Authentication</a:t>
            </a:r>
            <a:r>
              <a:rPr lang="zh-CN" altLang="en-US" sz="2000" dirty="0"/>
              <a:t>：服务器返回</a:t>
            </a:r>
            <a:r>
              <a:rPr lang="en-US" altLang="zh-CN" sz="2000" dirty="0"/>
              <a:t>401</a:t>
            </a:r>
            <a:r>
              <a:rPr lang="zh-CN" altLang="en-US" sz="2000" dirty="0"/>
              <a:t>响应</a:t>
            </a:r>
            <a:r>
              <a:rPr lang="zh-CN" altLang="en-US" sz="2000" dirty="0"/>
              <a:t>时，产生一个随机数nonce，将其放在WWW-Authenticate响应头，与服务器支持的认证算法列表，认证的域realm一起发送给客户端。</a:t>
            </a: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cxnSp>
        <p:nvCxnSpPr>
          <p:cNvPr id="5" name="直接箭头连接符 4"/>
          <p:cNvCxnSpPr/>
          <p:nvPr/>
        </p:nvCxnSpPr>
        <p:spPr>
          <a:xfrm flipV="1">
            <a:off x="7062198" y="4921841"/>
            <a:ext cx="801710" cy="64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stretch>
            <a:fillRect/>
          </a:stretch>
        </p:blipFill>
        <p:spPr>
          <a:xfrm>
            <a:off x="4476750" y="2853055"/>
            <a:ext cx="6986905" cy="3843655"/>
          </a:xfrm>
          <a:prstGeom prst="rect">
            <a:avLst/>
          </a:prstGeom>
        </p:spPr>
      </p:pic>
      <p:sp>
        <p:nvSpPr>
          <p:cNvPr id="6" name="文本框 5"/>
          <p:cNvSpPr txBox="1"/>
          <p:nvPr/>
        </p:nvSpPr>
        <p:spPr>
          <a:xfrm>
            <a:off x="417195" y="2853055"/>
            <a:ext cx="4059555" cy="1753235"/>
          </a:xfrm>
          <a:prstGeom prst="rect">
            <a:avLst/>
          </a:prstGeom>
          <a:noFill/>
        </p:spPr>
        <p:txBody>
          <a:bodyPr wrap="square" rtlCol="0">
            <a:spAutoFit/>
          </a:bodyPr>
          <a:p>
            <a:pPr>
              <a:lnSpc>
                <a:spcPct val="150000"/>
              </a:lnSpc>
            </a:pPr>
            <a:r>
              <a:rPr lang="zh-CN" altLang="en-US"/>
              <a:t>客户端获得用户输入的“用户名</a:t>
            </a:r>
            <a:r>
              <a:rPr lang="en-US" altLang="zh-CN"/>
              <a:t>/</a:t>
            </a:r>
            <a:r>
              <a:rPr lang="zh-CN" altLang="en-US"/>
              <a:t>密码”后，计算出密码和其他数据的摘要，将摘要放到Authorization的请求头中发送给服务器。</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209169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3.2.2 </a:t>
            </a:r>
            <a:r>
              <a:rPr lang="zh-CN" altLang="en-US" sz="2000" dirty="0">
                <a:sym typeface="+mn-ea"/>
              </a:rPr>
              <a:t>用户及密码存储</a:t>
            </a:r>
            <a:endParaRPr lang="en-US" altLang="zh-CN" sz="2000" dirty="0"/>
          </a:p>
          <a:p>
            <a:pPr marL="109855">
              <a:lnSpc>
                <a:spcPct val="150000"/>
              </a:lnSpc>
              <a:spcBef>
                <a:spcPts val="400"/>
              </a:spcBef>
              <a:buClr>
                <a:schemeClr val="accent1"/>
              </a:buClr>
              <a:buSzPct val="68000"/>
            </a:pPr>
            <a:r>
              <a:rPr lang="zh-CN" altLang="en-US" sz="2000" dirty="0"/>
              <a:t>方法</a:t>
            </a:r>
            <a:r>
              <a:rPr lang="en-US" altLang="zh-CN" sz="2000" dirty="0"/>
              <a:t>3</a:t>
            </a:r>
            <a:r>
              <a:rPr lang="zh-CN" altLang="en-US" sz="2000" dirty="0"/>
              <a:t>：</a:t>
            </a:r>
            <a:r>
              <a:rPr lang="en-US" altLang="zh-CN" sz="2000" dirty="0"/>
              <a:t> </a:t>
            </a:r>
            <a:r>
              <a:rPr lang="zh-CN" altLang="en-US" sz="2000" dirty="0">
                <a:latin typeface="宋体" pitchFamily="2" charset="-122"/>
                <a:ea typeface="宋体" pitchFamily="2" charset="-122"/>
              </a:rPr>
              <a:t>使用自定义用户服务</a:t>
            </a:r>
            <a:r>
              <a:rPr lang="en-US" altLang="zh-CN" sz="2000" dirty="0">
                <a:latin typeface="宋体" pitchFamily="2" charset="-122"/>
                <a:ea typeface="宋体" pitchFamily="2" charset="-122"/>
              </a:rPr>
              <a:t>,</a:t>
            </a:r>
            <a:r>
              <a:rPr lang="zh-CN" altLang="en-US" sz="2000" dirty="0">
                <a:latin typeface="宋体" pitchFamily="2" charset="-122"/>
                <a:ea typeface="宋体" pitchFamily="2" charset="-122"/>
              </a:rPr>
              <a:t>运行效果如下：</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en-US" altLang="zh-CN" sz="2000" dirty="0">
                <a:latin typeface="宋体" pitchFamily="2" charset="-122"/>
                <a:ea typeface="宋体" pitchFamily="2" charset="-122"/>
              </a:rPr>
              <a:t>2</a:t>
            </a:r>
            <a:r>
              <a:rPr lang="zh-CN" altLang="en-US" sz="2000" dirty="0">
                <a:latin typeface="宋体" pitchFamily="2" charset="-122"/>
                <a:ea typeface="宋体" pitchFamily="2" charset="-122"/>
              </a:rPr>
              <a:t>）点击</a:t>
            </a:r>
            <a:r>
              <a:rPr lang="en-US" altLang="zh-CN" sz="2000" dirty="0">
                <a:latin typeface="宋体" pitchFamily="2" charset="-122"/>
                <a:ea typeface="宋体" pitchFamily="2" charset="-122"/>
              </a:rPr>
              <a:t>register</a:t>
            </a:r>
            <a:r>
              <a:rPr lang="zh-CN" altLang="en-US" sz="2000" dirty="0">
                <a:latin typeface="宋体" pitchFamily="2" charset="-122"/>
                <a:ea typeface="宋体" pitchFamily="2" charset="-122"/>
              </a:rPr>
              <a:t> </a:t>
            </a:r>
            <a:r>
              <a:rPr lang="en-US" altLang="zh-CN" sz="2000" dirty="0">
                <a:latin typeface="宋体" pitchFamily="2" charset="-122"/>
                <a:ea typeface="宋体" pitchFamily="2" charset="-122"/>
              </a:rPr>
              <a:t>here</a:t>
            </a:r>
            <a:r>
              <a:rPr lang="zh-CN" altLang="en-US" sz="2000" dirty="0">
                <a:latin typeface="宋体" pitchFamily="2" charset="-122"/>
                <a:ea typeface="宋体" pitchFamily="2" charset="-122"/>
              </a:rPr>
              <a:t>，进行注册</a:t>
            </a: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4" name="图片 3"/>
          <p:cNvPicPr>
            <a:picLocks noChangeAspect="1"/>
          </p:cNvPicPr>
          <p:nvPr/>
        </p:nvPicPr>
        <p:blipFill>
          <a:blip r:embed="rId1"/>
          <a:stretch>
            <a:fillRect/>
          </a:stretch>
        </p:blipFill>
        <p:spPr>
          <a:xfrm>
            <a:off x="2885011" y="2890917"/>
            <a:ext cx="5524500" cy="335628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412115" y="3178810"/>
            <a:ext cx="7544435" cy="2870200"/>
          </a:xfrm>
          <a:prstGeom prst="rect">
            <a:avLst/>
          </a:prstGeom>
        </p:spPr>
      </p:pic>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2553335"/>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3.2.2 </a:t>
            </a:r>
            <a:r>
              <a:rPr lang="zh-CN" altLang="en-US" sz="2000" dirty="0">
                <a:sym typeface="+mn-ea"/>
              </a:rPr>
              <a:t>用户及密码存储</a:t>
            </a:r>
            <a:endParaRPr lang="en-US" altLang="zh-CN" sz="2000" dirty="0"/>
          </a:p>
          <a:p>
            <a:pPr marL="109855">
              <a:lnSpc>
                <a:spcPct val="150000"/>
              </a:lnSpc>
              <a:spcBef>
                <a:spcPts val="400"/>
              </a:spcBef>
              <a:buClr>
                <a:schemeClr val="accent1"/>
              </a:buClr>
              <a:buSzPct val="68000"/>
            </a:pPr>
            <a:r>
              <a:rPr lang="zh-CN" altLang="en-US" sz="2000" dirty="0"/>
              <a:t>方法</a:t>
            </a:r>
            <a:r>
              <a:rPr lang="en-US" altLang="zh-CN" sz="2000" dirty="0"/>
              <a:t>3</a:t>
            </a:r>
            <a:r>
              <a:rPr lang="zh-CN" altLang="en-US" sz="2000" dirty="0"/>
              <a:t>：</a:t>
            </a:r>
            <a:r>
              <a:rPr lang="en-US" altLang="zh-CN" sz="2000" dirty="0"/>
              <a:t> </a:t>
            </a:r>
            <a:r>
              <a:rPr lang="zh-CN" altLang="en-US" sz="2000" dirty="0">
                <a:latin typeface="宋体" pitchFamily="2" charset="-122"/>
                <a:ea typeface="宋体" pitchFamily="2" charset="-122"/>
              </a:rPr>
              <a:t>使用自定义用户服务，运行效果如下：</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en-US" altLang="zh-CN" sz="2000" dirty="0">
                <a:latin typeface="宋体" pitchFamily="2" charset="-122"/>
                <a:ea typeface="宋体" pitchFamily="2" charset="-122"/>
              </a:rPr>
              <a:t>4</a:t>
            </a:r>
            <a:r>
              <a:rPr lang="zh-CN" altLang="en-US" sz="2000" dirty="0">
                <a:latin typeface="宋体" pitchFamily="2" charset="-122"/>
                <a:ea typeface="宋体" pitchFamily="2" charset="-122"/>
              </a:rPr>
              <a:t>）登录成功后进入首页，点击</a:t>
            </a:r>
            <a:r>
              <a:rPr lang="en-US" altLang="zh-CN" sz="2000" dirty="0" err="1">
                <a:latin typeface="宋体" pitchFamily="2" charset="-122"/>
                <a:ea typeface="宋体" pitchFamily="2" charset="-122"/>
              </a:rPr>
              <a:t>goto</a:t>
            </a:r>
            <a:r>
              <a:rPr lang="zh-CN" altLang="en-US" sz="2000" dirty="0">
                <a:latin typeface="宋体" pitchFamily="2" charset="-122"/>
                <a:ea typeface="宋体" pitchFamily="2" charset="-122"/>
              </a:rPr>
              <a:t> </a:t>
            </a:r>
            <a:r>
              <a:rPr lang="en-US" altLang="zh-CN" sz="2000" dirty="0">
                <a:latin typeface="宋体" pitchFamily="2" charset="-122"/>
                <a:ea typeface="宋体" pitchFamily="2" charset="-122"/>
              </a:rPr>
              <a:t>admin</a:t>
            </a:r>
            <a:r>
              <a:rPr lang="zh-CN" altLang="en-US" sz="2000" dirty="0">
                <a:latin typeface="宋体" pitchFamily="2" charset="-122"/>
                <a:ea typeface="宋体" pitchFamily="2" charset="-122"/>
              </a:rPr>
              <a:t> </a:t>
            </a:r>
            <a:r>
              <a:rPr lang="en-US" altLang="zh-CN" sz="2000" dirty="0">
                <a:latin typeface="宋体" pitchFamily="2" charset="-122"/>
                <a:ea typeface="宋体" pitchFamily="2" charset="-122"/>
              </a:rPr>
              <a:t>page</a:t>
            </a:r>
            <a:r>
              <a:rPr lang="zh-CN" altLang="en-US" sz="2000" dirty="0">
                <a:latin typeface="宋体" pitchFamily="2" charset="-122"/>
                <a:ea typeface="宋体" pitchFamily="2" charset="-122"/>
              </a:rPr>
              <a:t>，发现</a:t>
            </a:r>
            <a:r>
              <a:rPr lang="en-US" altLang="zh-CN" sz="2000" dirty="0">
                <a:latin typeface="宋体" pitchFamily="2" charset="-122"/>
                <a:ea typeface="宋体" pitchFamily="2" charset="-122"/>
              </a:rPr>
              <a:t>403</a:t>
            </a:r>
            <a:r>
              <a:rPr lang="zh-CN" altLang="en-US" sz="2000" dirty="0">
                <a:latin typeface="宋体" pitchFamily="2" charset="-122"/>
                <a:ea typeface="宋体" pitchFamily="2" charset="-122"/>
              </a:rPr>
              <a:t>。需要注册一个用户名为</a:t>
            </a:r>
            <a:r>
              <a:rPr lang="en-US" altLang="zh-CN" sz="2000" dirty="0">
                <a:latin typeface="宋体" pitchFamily="2" charset="-122"/>
                <a:ea typeface="宋体" pitchFamily="2" charset="-122"/>
              </a:rPr>
              <a:t>admin</a:t>
            </a:r>
            <a:r>
              <a:rPr lang="zh-CN" altLang="en-US" sz="2000" dirty="0">
                <a:latin typeface="宋体" pitchFamily="2" charset="-122"/>
                <a:ea typeface="宋体" pitchFamily="2" charset="-122"/>
              </a:rPr>
              <a:t>的用户才具备</a:t>
            </a:r>
            <a:r>
              <a:rPr lang="en-US" altLang="zh-CN" sz="2000" dirty="0">
                <a:latin typeface="宋体" pitchFamily="2" charset="-122"/>
                <a:ea typeface="宋体" pitchFamily="2" charset="-122"/>
              </a:rPr>
              <a:t>ADMIN</a:t>
            </a:r>
            <a:r>
              <a:rPr lang="zh-CN" altLang="en-US" sz="2000" dirty="0">
                <a:latin typeface="宋体" pitchFamily="2" charset="-122"/>
                <a:ea typeface="宋体" pitchFamily="2" charset="-122"/>
              </a:rPr>
              <a:t>角色，才能访问</a:t>
            </a:r>
            <a:r>
              <a:rPr lang="en-US" altLang="zh-CN" sz="2000" dirty="0">
                <a:latin typeface="宋体" pitchFamily="2" charset="-122"/>
                <a:ea typeface="宋体" pitchFamily="2" charset="-122"/>
              </a:rPr>
              <a:t>/admin/</a:t>
            </a:r>
            <a:r>
              <a:rPr lang="zh-CN" altLang="en-US" sz="2000" dirty="0">
                <a:latin typeface="宋体" pitchFamily="2" charset="-122"/>
                <a:ea typeface="宋体" pitchFamily="2" charset="-122"/>
              </a:rPr>
              <a:t>**</a:t>
            </a: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6" name="图片 5"/>
          <p:cNvPicPr>
            <a:picLocks noChangeAspect="1"/>
          </p:cNvPicPr>
          <p:nvPr/>
        </p:nvPicPr>
        <p:blipFill>
          <a:blip r:embed="rId2"/>
          <a:stretch>
            <a:fillRect/>
          </a:stretch>
        </p:blipFill>
        <p:spPr>
          <a:xfrm>
            <a:off x="5375155" y="3388158"/>
            <a:ext cx="6426200" cy="24511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15925" y="2943860"/>
            <a:ext cx="7544435" cy="2870200"/>
          </a:xfrm>
          <a:prstGeom prst="rect">
            <a:avLst/>
          </a:prstGeom>
        </p:spPr>
      </p:pic>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209169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3.2.2 </a:t>
            </a:r>
            <a:r>
              <a:rPr lang="zh-CN" altLang="en-US" sz="2000" dirty="0">
                <a:sym typeface="+mn-ea"/>
              </a:rPr>
              <a:t>用户及密码存储</a:t>
            </a:r>
            <a:endParaRPr lang="en-US" altLang="zh-CN" sz="2000" dirty="0"/>
          </a:p>
          <a:p>
            <a:pPr marL="109855">
              <a:lnSpc>
                <a:spcPct val="150000"/>
              </a:lnSpc>
              <a:spcBef>
                <a:spcPts val="400"/>
              </a:spcBef>
              <a:buClr>
                <a:schemeClr val="accent1"/>
              </a:buClr>
              <a:buSzPct val="68000"/>
            </a:pPr>
            <a:r>
              <a:rPr lang="zh-CN" altLang="en-US" sz="2000" dirty="0"/>
              <a:t>方法</a:t>
            </a:r>
            <a:r>
              <a:rPr lang="en-US" altLang="zh-CN" sz="2000" dirty="0"/>
              <a:t>3</a:t>
            </a:r>
            <a:r>
              <a:rPr lang="zh-CN" altLang="en-US" sz="2000" dirty="0"/>
              <a:t>：</a:t>
            </a:r>
            <a:r>
              <a:rPr lang="en-US" altLang="zh-CN" sz="2000" dirty="0"/>
              <a:t> </a:t>
            </a:r>
            <a:r>
              <a:rPr lang="zh-CN" altLang="en-US" sz="2000" dirty="0">
                <a:latin typeface="宋体" pitchFamily="2" charset="-122"/>
                <a:ea typeface="宋体" pitchFamily="2" charset="-122"/>
              </a:rPr>
              <a:t>使用自定义用户服务，运行效果如下：</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en-US" altLang="zh-CN" sz="2000" dirty="0">
                <a:latin typeface="宋体" pitchFamily="2" charset="-122"/>
                <a:ea typeface="宋体" pitchFamily="2" charset="-122"/>
              </a:rPr>
              <a:t>5</a:t>
            </a:r>
            <a:r>
              <a:rPr lang="zh-CN" altLang="en-US" sz="2000" dirty="0">
                <a:latin typeface="宋体" pitchFamily="2" charset="-122"/>
                <a:ea typeface="宋体" pitchFamily="2" charset="-122"/>
              </a:rPr>
              <a:t>）点击</a:t>
            </a:r>
            <a:r>
              <a:rPr lang="en-US" altLang="zh-CN" sz="2000" dirty="0">
                <a:latin typeface="宋体" pitchFamily="2" charset="-122"/>
                <a:ea typeface="宋体" pitchFamily="2" charset="-122"/>
              </a:rPr>
              <a:t>logout</a:t>
            </a:r>
            <a:r>
              <a:rPr lang="zh-CN" altLang="en-US" sz="2000" dirty="0">
                <a:latin typeface="宋体" pitchFamily="2" charset="-122"/>
                <a:ea typeface="宋体" pitchFamily="2" charset="-122"/>
              </a:rPr>
              <a:t>，注销登录，重定向到登录页面</a:t>
            </a: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7" name="图片 6"/>
          <p:cNvPicPr>
            <a:picLocks noChangeAspect="1"/>
          </p:cNvPicPr>
          <p:nvPr/>
        </p:nvPicPr>
        <p:blipFill>
          <a:blip r:embed="rId2"/>
          <a:stretch>
            <a:fillRect/>
          </a:stretch>
        </p:blipFill>
        <p:spPr>
          <a:xfrm>
            <a:off x="5622324" y="2838209"/>
            <a:ext cx="5266038" cy="3081192"/>
          </a:xfrm>
          <a:prstGeom prst="rect">
            <a:avLst/>
          </a:prstGeom>
        </p:spPr>
      </p:pic>
      <p:cxnSp>
        <p:nvCxnSpPr>
          <p:cNvPr id="6" name="直接箭头连接符 5"/>
          <p:cNvCxnSpPr/>
          <p:nvPr/>
        </p:nvCxnSpPr>
        <p:spPr>
          <a:xfrm flipH="1" flipV="1">
            <a:off x="1113790" y="5638800"/>
            <a:ext cx="1464945" cy="8540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15925" y="2943860"/>
            <a:ext cx="7544435" cy="2870200"/>
          </a:xfrm>
          <a:prstGeom prst="rect">
            <a:avLst/>
          </a:prstGeom>
        </p:spPr>
      </p:pic>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209169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3.2.2 </a:t>
            </a:r>
            <a:r>
              <a:rPr lang="zh-CN" altLang="en-US" sz="2000" dirty="0">
                <a:sym typeface="+mn-ea"/>
              </a:rPr>
              <a:t>用户及密码存储</a:t>
            </a:r>
            <a:endParaRPr lang="en-US" altLang="zh-CN" sz="2000" dirty="0"/>
          </a:p>
          <a:p>
            <a:pPr marL="109855">
              <a:lnSpc>
                <a:spcPct val="150000"/>
              </a:lnSpc>
              <a:spcBef>
                <a:spcPts val="400"/>
              </a:spcBef>
              <a:buClr>
                <a:schemeClr val="accent1"/>
              </a:buClr>
              <a:buSzPct val="68000"/>
            </a:pPr>
            <a:r>
              <a:rPr lang="zh-CN" altLang="en-US" sz="2000" dirty="0"/>
              <a:t>方法</a:t>
            </a:r>
            <a:r>
              <a:rPr lang="en-US" altLang="zh-CN" sz="2000" dirty="0"/>
              <a:t>3</a:t>
            </a:r>
            <a:r>
              <a:rPr lang="zh-CN" altLang="en-US" sz="2000" dirty="0"/>
              <a:t>：</a:t>
            </a:r>
            <a:r>
              <a:rPr lang="en-US" altLang="zh-CN" sz="2000" dirty="0"/>
              <a:t> </a:t>
            </a:r>
            <a:r>
              <a:rPr lang="zh-CN" altLang="en-US" sz="2000" dirty="0">
                <a:latin typeface="宋体" pitchFamily="2" charset="-122"/>
                <a:ea typeface="宋体" pitchFamily="2" charset="-122"/>
              </a:rPr>
              <a:t>使用自定义用户服务，运行效果如下：</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en-US" altLang="zh-CN" sz="2000" dirty="0">
                <a:latin typeface="宋体" pitchFamily="2" charset="-122"/>
                <a:ea typeface="宋体" pitchFamily="2" charset="-122"/>
              </a:rPr>
              <a:t>5</a:t>
            </a:r>
            <a:r>
              <a:rPr lang="zh-CN" altLang="en-US" sz="2000" dirty="0">
                <a:latin typeface="宋体" pitchFamily="2" charset="-122"/>
                <a:ea typeface="宋体" pitchFamily="2" charset="-122"/>
              </a:rPr>
              <a:t>）点击</a:t>
            </a:r>
            <a:r>
              <a:rPr lang="en-US" altLang="zh-CN" sz="2000" dirty="0">
                <a:latin typeface="宋体" pitchFamily="2" charset="-122"/>
                <a:ea typeface="宋体" pitchFamily="2" charset="-122"/>
              </a:rPr>
              <a:t>logout</a:t>
            </a:r>
            <a:r>
              <a:rPr lang="zh-CN" altLang="en-US" sz="2000" dirty="0">
                <a:latin typeface="宋体" pitchFamily="2" charset="-122"/>
                <a:ea typeface="宋体" pitchFamily="2" charset="-122"/>
              </a:rPr>
              <a:t>，注销登录，重定向到登录页面</a:t>
            </a: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7" name="图片 6"/>
          <p:cNvPicPr>
            <a:picLocks noChangeAspect="1"/>
          </p:cNvPicPr>
          <p:nvPr/>
        </p:nvPicPr>
        <p:blipFill>
          <a:blip r:embed="rId2"/>
          <a:stretch>
            <a:fillRect/>
          </a:stretch>
        </p:blipFill>
        <p:spPr>
          <a:xfrm>
            <a:off x="5622324" y="2838209"/>
            <a:ext cx="5266038" cy="3081192"/>
          </a:xfrm>
          <a:prstGeom prst="rect">
            <a:avLst/>
          </a:prstGeom>
        </p:spPr>
      </p:pic>
      <p:cxnSp>
        <p:nvCxnSpPr>
          <p:cNvPr id="6" name="直接箭头连接符 5"/>
          <p:cNvCxnSpPr/>
          <p:nvPr/>
        </p:nvCxnSpPr>
        <p:spPr>
          <a:xfrm flipH="1" flipV="1">
            <a:off x="1113790" y="5638800"/>
            <a:ext cx="1464945" cy="8540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106553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3.2.3 </a:t>
            </a:r>
            <a:r>
              <a:rPr lang="zh-CN" altLang="en-US" sz="2000" dirty="0">
                <a:sym typeface="+mn-ea"/>
              </a:rPr>
              <a:t>授权</a:t>
            </a:r>
            <a:endParaRPr lang="en-US" altLang="zh-CN" sz="2000" dirty="0"/>
          </a:p>
          <a:p>
            <a:pPr marL="109855">
              <a:lnSpc>
                <a:spcPct val="150000"/>
              </a:lnSpc>
              <a:spcBef>
                <a:spcPts val="400"/>
              </a:spcBef>
              <a:buClr>
                <a:schemeClr val="accent1"/>
              </a:buClr>
              <a:buSzPct val="68000"/>
            </a:pPr>
            <a:r>
              <a:rPr lang="en-US" altLang="zh-CN" sz="2000" dirty="0">
                <a:sym typeface="+mn-ea"/>
              </a:rPr>
              <a:t>     </a:t>
            </a:r>
            <a:r>
              <a:rPr lang="zh-CN" altLang="en-US" sz="2000" dirty="0">
                <a:sym typeface="+mn-ea"/>
              </a:rPr>
              <a:t>基于表达式的访问</a:t>
            </a:r>
            <a:r>
              <a:rPr lang="zh-CN" altLang="en-US" sz="2000" dirty="0">
                <a:sym typeface="+mn-ea"/>
              </a:rPr>
              <a:t>控制</a:t>
            </a:r>
            <a:endParaRPr lang="zh-CN" altLang="en-US" sz="2000" dirty="0">
              <a:sym typeface="+mn-ea"/>
            </a:endParaRPr>
          </a:p>
        </p:txBody>
      </p:sp>
      <p:pic>
        <p:nvPicPr>
          <p:cNvPr id="6" name="图片 5"/>
          <p:cNvPicPr>
            <a:picLocks noChangeAspect="1"/>
          </p:cNvPicPr>
          <p:nvPr/>
        </p:nvPicPr>
        <p:blipFill>
          <a:blip r:embed="rId1"/>
          <a:stretch>
            <a:fillRect/>
          </a:stretch>
        </p:blipFill>
        <p:spPr>
          <a:xfrm>
            <a:off x="645675" y="2406701"/>
            <a:ext cx="11067535" cy="3593206"/>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106553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3.2.3 </a:t>
            </a:r>
            <a:r>
              <a:rPr lang="zh-CN" altLang="en-US" sz="2000" dirty="0">
                <a:sym typeface="+mn-ea"/>
              </a:rPr>
              <a:t>授权</a:t>
            </a:r>
            <a:endParaRPr lang="en-US" altLang="zh-CN" sz="2000" dirty="0"/>
          </a:p>
          <a:p>
            <a:pPr marL="109855">
              <a:lnSpc>
                <a:spcPct val="150000"/>
              </a:lnSpc>
              <a:spcBef>
                <a:spcPts val="400"/>
              </a:spcBef>
              <a:buClr>
                <a:schemeClr val="accent1"/>
              </a:buClr>
              <a:buSzPct val="68000"/>
            </a:pPr>
            <a:r>
              <a:rPr lang="en-US" altLang="zh-CN" sz="2000" dirty="0">
                <a:sym typeface="+mn-ea"/>
              </a:rPr>
              <a:t>     </a:t>
            </a:r>
            <a:r>
              <a:rPr lang="zh-CN" altLang="en-US" sz="2000" dirty="0">
                <a:sym typeface="+mn-ea"/>
              </a:rPr>
              <a:t>基于表达式的访问</a:t>
            </a:r>
            <a:r>
              <a:rPr lang="zh-CN" altLang="en-US" sz="2000" dirty="0">
                <a:sym typeface="+mn-ea"/>
              </a:rPr>
              <a:t>控制</a:t>
            </a:r>
            <a:endParaRPr lang="zh-CN" altLang="en-US" sz="2000" dirty="0">
              <a:sym typeface="+mn-ea"/>
            </a:endParaRPr>
          </a:p>
        </p:txBody>
      </p:sp>
      <p:pic>
        <p:nvPicPr>
          <p:cNvPr id="5" name="图片 4"/>
          <p:cNvPicPr>
            <a:picLocks noChangeAspect="1"/>
          </p:cNvPicPr>
          <p:nvPr/>
        </p:nvPicPr>
        <p:blipFill>
          <a:blip r:embed="rId1"/>
          <a:stretch>
            <a:fillRect/>
          </a:stretch>
        </p:blipFill>
        <p:spPr>
          <a:xfrm>
            <a:off x="438785" y="1857375"/>
            <a:ext cx="11551920" cy="477329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106553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3.2.3 </a:t>
            </a:r>
            <a:r>
              <a:rPr lang="zh-CN" altLang="en-US" sz="2000" dirty="0">
                <a:sym typeface="+mn-ea"/>
              </a:rPr>
              <a:t>授权</a:t>
            </a:r>
            <a:endParaRPr lang="en-US" altLang="zh-CN" sz="2000" dirty="0"/>
          </a:p>
          <a:p>
            <a:pPr marL="109855">
              <a:lnSpc>
                <a:spcPct val="150000"/>
              </a:lnSpc>
              <a:spcBef>
                <a:spcPts val="400"/>
              </a:spcBef>
              <a:buClr>
                <a:schemeClr val="accent1"/>
              </a:buClr>
              <a:buSzPct val="68000"/>
            </a:pPr>
            <a:r>
              <a:rPr lang="en-US" altLang="zh-CN" sz="2000" dirty="0">
                <a:sym typeface="+mn-ea"/>
              </a:rPr>
              <a:t>     </a:t>
            </a:r>
            <a:r>
              <a:rPr lang="zh-CN" altLang="en-US" sz="2000" dirty="0">
                <a:sym typeface="+mn-ea"/>
              </a:rPr>
              <a:t>基于表达式的访问</a:t>
            </a:r>
            <a:r>
              <a:rPr lang="zh-CN" altLang="en-US" sz="2000" dirty="0">
                <a:sym typeface="+mn-ea"/>
              </a:rPr>
              <a:t>控制</a:t>
            </a:r>
            <a:endParaRPr lang="zh-CN" altLang="en-US" sz="2000" dirty="0">
              <a:sym typeface="+mn-ea"/>
            </a:endParaRPr>
          </a:p>
        </p:txBody>
      </p:sp>
      <p:pic>
        <p:nvPicPr>
          <p:cNvPr id="4" name="图片 3"/>
          <p:cNvPicPr>
            <a:picLocks noChangeAspect="1"/>
          </p:cNvPicPr>
          <p:nvPr/>
        </p:nvPicPr>
        <p:blipFill>
          <a:blip r:embed="rId1"/>
          <a:stretch>
            <a:fillRect/>
          </a:stretch>
        </p:blipFill>
        <p:spPr>
          <a:xfrm>
            <a:off x="1177925" y="2367915"/>
            <a:ext cx="9695815" cy="414655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106553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3.2.3 </a:t>
            </a:r>
            <a:r>
              <a:rPr lang="zh-CN" altLang="en-US" sz="2000" dirty="0">
                <a:sym typeface="+mn-ea"/>
              </a:rPr>
              <a:t>授权</a:t>
            </a:r>
            <a:endParaRPr lang="en-US" altLang="zh-CN" sz="2000" dirty="0"/>
          </a:p>
          <a:p>
            <a:pPr marL="109855">
              <a:lnSpc>
                <a:spcPct val="150000"/>
              </a:lnSpc>
              <a:spcBef>
                <a:spcPts val="400"/>
              </a:spcBef>
              <a:buClr>
                <a:schemeClr val="accent1"/>
              </a:buClr>
              <a:buSzPct val="68000"/>
            </a:pPr>
            <a:r>
              <a:rPr lang="en-US" altLang="zh-CN" sz="2000" dirty="0">
                <a:sym typeface="+mn-ea"/>
              </a:rPr>
              <a:t>     </a:t>
            </a:r>
            <a:r>
              <a:rPr lang="zh-CN" altLang="en-US" sz="2000" dirty="0">
                <a:sym typeface="+mn-ea"/>
              </a:rPr>
              <a:t>基于表达式的访问</a:t>
            </a:r>
            <a:r>
              <a:rPr lang="zh-CN" altLang="en-US" sz="2000" dirty="0">
                <a:sym typeface="+mn-ea"/>
              </a:rPr>
              <a:t>控制</a:t>
            </a:r>
            <a:endParaRPr lang="zh-CN" altLang="en-US" sz="2000" dirty="0">
              <a:sym typeface="+mn-ea"/>
            </a:endParaRPr>
          </a:p>
        </p:txBody>
      </p:sp>
      <p:pic>
        <p:nvPicPr>
          <p:cNvPr id="5" name="图片 4"/>
          <p:cNvPicPr>
            <a:picLocks noChangeAspect="1"/>
          </p:cNvPicPr>
          <p:nvPr/>
        </p:nvPicPr>
        <p:blipFill>
          <a:blip r:embed="rId1"/>
          <a:stretch>
            <a:fillRect/>
          </a:stretch>
        </p:blipFill>
        <p:spPr>
          <a:xfrm>
            <a:off x="1058545" y="2247900"/>
            <a:ext cx="10074275" cy="451548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106553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3.2.3 </a:t>
            </a:r>
            <a:r>
              <a:rPr lang="zh-CN" altLang="en-US" sz="2000" dirty="0">
                <a:sym typeface="+mn-ea"/>
              </a:rPr>
              <a:t>授权</a:t>
            </a:r>
            <a:endParaRPr lang="en-US" altLang="zh-CN" sz="2000" dirty="0"/>
          </a:p>
          <a:p>
            <a:pPr marL="109855">
              <a:lnSpc>
                <a:spcPct val="150000"/>
              </a:lnSpc>
              <a:spcBef>
                <a:spcPts val="400"/>
              </a:spcBef>
              <a:buClr>
                <a:schemeClr val="accent1"/>
              </a:buClr>
              <a:buSzPct val="68000"/>
            </a:pPr>
            <a:r>
              <a:rPr lang="en-US" altLang="zh-CN" sz="2000" dirty="0">
                <a:sym typeface="+mn-ea"/>
              </a:rPr>
              <a:t>    </a:t>
            </a:r>
            <a:r>
              <a:rPr lang="zh-CN" altLang="en-US" sz="2000" dirty="0">
                <a:sym typeface="+mn-ea"/>
              </a:rPr>
              <a:t>使用@PreAuthorize和@PostAuthorize访问控制</a:t>
            </a:r>
            <a:endParaRPr lang="zh-CN" altLang="en-US" sz="2000" dirty="0">
              <a:sym typeface="+mn-ea"/>
            </a:endParaRPr>
          </a:p>
        </p:txBody>
      </p:sp>
      <p:pic>
        <p:nvPicPr>
          <p:cNvPr id="6" name="图片 5"/>
          <p:cNvPicPr>
            <a:picLocks noChangeAspect="1"/>
          </p:cNvPicPr>
          <p:nvPr/>
        </p:nvPicPr>
        <p:blipFill>
          <a:blip r:embed="rId1"/>
          <a:stretch>
            <a:fillRect/>
          </a:stretch>
        </p:blipFill>
        <p:spPr>
          <a:xfrm>
            <a:off x="1084580" y="2329180"/>
            <a:ext cx="9330690" cy="434467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4912995"/>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3.2.4 Spring Security Config</a:t>
            </a:r>
            <a:endParaRPr lang="en-US" altLang="zh-CN" sz="2000" dirty="0">
              <a:sym typeface="+mn-ea"/>
            </a:endParaRPr>
          </a:p>
          <a:p>
            <a:pPr marL="567055" indent="-457200">
              <a:lnSpc>
                <a:spcPct val="150000"/>
              </a:lnSpc>
              <a:spcBef>
                <a:spcPts val="400"/>
              </a:spcBef>
              <a:buClr>
                <a:schemeClr val="accent1"/>
              </a:buClr>
              <a:buSzPct val="68000"/>
              <a:buFont typeface="Wingdings" panose="05000000000000000000" charset="0"/>
              <a:buChar char=""/>
            </a:pPr>
            <a:r>
              <a:rPr lang="zh-CN" altLang="en-US" sz="2000" dirty="0">
                <a:sym typeface="+mn-ea"/>
              </a:rPr>
              <a:t>创建配置类继承WebSecurityConfigurerAdapter，添加注解</a:t>
            </a:r>
            <a:r>
              <a:rPr lang="en-US" altLang="zh-CN" sz="2000" dirty="0">
                <a:solidFill>
                  <a:srgbClr val="FF0000"/>
                </a:solidFill>
                <a:sym typeface="+mn-ea"/>
              </a:rPr>
              <a:t>@</a:t>
            </a:r>
            <a:r>
              <a:rPr lang="zh-CN" altLang="en-US" sz="2000" dirty="0">
                <a:solidFill>
                  <a:srgbClr val="FF0000"/>
                </a:solidFill>
                <a:sym typeface="+mn-ea"/>
              </a:rPr>
              <a:t>EnableWebSecurity</a:t>
            </a:r>
            <a:r>
              <a:rPr lang="zh-CN" altLang="en-US" sz="2000" dirty="0">
                <a:solidFill>
                  <a:schemeClr val="tx1"/>
                </a:solidFill>
                <a:sym typeface="+mn-ea"/>
              </a:rPr>
              <a:t>以及</a:t>
            </a:r>
            <a:r>
              <a:rPr lang="zh-CN" altLang="en-US" sz="2000" dirty="0">
                <a:solidFill>
                  <a:srgbClr val="FF0000"/>
                </a:solidFill>
                <a:sym typeface="+mn-ea"/>
              </a:rPr>
              <a:t>@EnableGlobalMethodSecurity</a:t>
            </a:r>
            <a:r>
              <a:rPr lang="zh-CN" altLang="en-US" sz="2000" dirty="0">
                <a:solidFill>
                  <a:schemeClr val="tx1"/>
                </a:solidFill>
                <a:sym typeface="+mn-ea"/>
              </a:rPr>
              <a:t>（可选，启用方法级验证，如设置prePostEnabled为</a:t>
            </a:r>
            <a:r>
              <a:rPr lang="en-US" altLang="zh-CN" sz="2000" dirty="0">
                <a:solidFill>
                  <a:schemeClr val="tx1"/>
                </a:solidFill>
                <a:sym typeface="+mn-ea"/>
              </a:rPr>
              <a:t>true</a:t>
            </a:r>
            <a:r>
              <a:rPr lang="zh-CN" altLang="en-US" sz="2000" dirty="0">
                <a:solidFill>
                  <a:schemeClr val="tx1"/>
                </a:solidFill>
                <a:sym typeface="+mn-ea"/>
              </a:rPr>
              <a:t>，可解锁@PreAuthorize 、@PostAuthorize，在方法前后进行</a:t>
            </a:r>
            <a:r>
              <a:rPr lang="zh-CN" altLang="en-US" sz="2000" dirty="0">
                <a:solidFill>
                  <a:schemeClr val="tx1"/>
                </a:solidFill>
                <a:sym typeface="+mn-ea"/>
              </a:rPr>
              <a:t>验证），</a:t>
            </a:r>
            <a:endParaRPr lang="zh-CN" altLang="en-US" sz="2000" dirty="0">
              <a:solidFill>
                <a:srgbClr val="FF0000"/>
              </a:solidFill>
              <a:sym typeface="+mn-ea"/>
            </a:endParaRPr>
          </a:p>
          <a:p>
            <a:pPr marL="567055" indent="-457200">
              <a:lnSpc>
                <a:spcPct val="150000"/>
              </a:lnSpc>
              <a:spcBef>
                <a:spcPts val="400"/>
              </a:spcBef>
              <a:buClr>
                <a:schemeClr val="accent1"/>
              </a:buClr>
              <a:buSzPct val="68000"/>
              <a:buFont typeface="Wingdings" panose="05000000000000000000" charset="0"/>
              <a:buChar char=""/>
            </a:pPr>
            <a:r>
              <a:rPr lang="zh-CN" altLang="en-US" sz="2000" dirty="0">
                <a:solidFill>
                  <a:schemeClr val="tx1"/>
                </a:solidFill>
                <a:sym typeface="+mn-ea"/>
              </a:rPr>
              <a:t>重写configure(</a:t>
            </a:r>
            <a:r>
              <a:rPr lang="zh-CN" altLang="en-US" sz="2000" dirty="0">
                <a:solidFill>
                  <a:srgbClr val="FF0000"/>
                </a:solidFill>
                <a:sym typeface="+mn-ea"/>
              </a:rPr>
              <a:t>AuthenticationManagerBuilder auth</a:t>
            </a:r>
            <a:r>
              <a:rPr lang="zh-CN" altLang="en-US" sz="2000" dirty="0">
                <a:solidFill>
                  <a:schemeClr val="tx1"/>
                </a:solidFill>
                <a:sym typeface="+mn-ea"/>
              </a:rPr>
              <a:t>)，配置认证管理器，即告知框架使用何种认证方式，如何找到用户及权限信息，密码采用何种加密</a:t>
            </a:r>
            <a:r>
              <a:rPr lang="zh-CN" altLang="en-US" sz="2000" dirty="0">
                <a:solidFill>
                  <a:schemeClr val="tx1"/>
                </a:solidFill>
                <a:sym typeface="+mn-ea"/>
              </a:rPr>
              <a:t>方式。</a:t>
            </a:r>
            <a:endParaRPr lang="zh-CN" altLang="en-US" sz="2000" dirty="0">
              <a:solidFill>
                <a:schemeClr val="tx1"/>
              </a:solidFill>
              <a:sym typeface="+mn-ea"/>
            </a:endParaRPr>
          </a:p>
          <a:p>
            <a:pPr marL="567055" indent="-457200">
              <a:lnSpc>
                <a:spcPct val="150000"/>
              </a:lnSpc>
              <a:spcBef>
                <a:spcPts val="400"/>
              </a:spcBef>
              <a:buClr>
                <a:schemeClr val="accent1"/>
              </a:buClr>
              <a:buSzPct val="68000"/>
              <a:buFont typeface="Wingdings" panose="05000000000000000000" charset="0"/>
              <a:buChar char=""/>
            </a:pPr>
            <a:r>
              <a:rPr lang="zh-CN" altLang="en-US" sz="2000" dirty="0">
                <a:sym typeface="+mn-ea"/>
              </a:rPr>
              <a:t>重写configure(</a:t>
            </a:r>
            <a:r>
              <a:rPr lang="zh-CN" altLang="en-US" sz="2000" dirty="0">
                <a:solidFill>
                  <a:srgbClr val="FF0000"/>
                </a:solidFill>
                <a:sym typeface="+mn-ea"/>
              </a:rPr>
              <a:t>HttpSecurity http</a:t>
            </a:r>
            <a:r>
              <a:rPr lang="zh-CN" altLang="en-US" sz="2000" dirty="0">
                <a:sym typeface="+mn-ea"/>
              </a:rPr>
              <a:t>)</a:t>
            </a:r>
            <a:r>
              <a:rPr lang="en-US" altLang="zh-CN" sz="2000" dirty="0">
                <a:sym typeface="+mn-ea"/>
              </a:rPr>
              <a:t> </a:t>
            </a:r>
            <a:r>
              <a:rPr lang="zh-CN" altLang="en-US" sz="2000" dirty="0">
                <a:sym typeface="+mn-ea"/>
              </a:rPr>
              <a:t>，配置</a:t>
            </a:r>
            <a:r>
              <a:rPr lang="en-US" altLang="zh-CN" sz="2000" dirty="0">
                <a:sym typeface="+mn-ea"/>
              </a:rPr>
              <a:t>http</a:t>
            </a:r>
            <a:r>
              <a:rPr lang="zh-CN" altLang="en-US" sz="2000" dirty="0">
                <a:sym typeface="+mn-ea"/>
              </a:rPr>
              <a:t>安全认证方案，如针对某类路径的请求有何权限要求、</a:t>
            </a:r>
            <a:r>
              <a:rPr lang="en-US" altLang="zh-CN" sz="2000" dirty="0">
                <a:sym typeface="+mn-ea"/>
              </a:rPr>
              <a:t>login/logout</a:t>
            </a:r>
            <a:r>
              <a:rPr lang="zh-CN" altLang="en-US" sz="2000" dirty="0">
                <a:sym typeface="+mn-ea"/>
              </a:rPr>
              <a:t>入口地址是多少……</a:t>
            </a:r>
            <a:endParaRPr lang="zh-CN" altLang="en-US" sz="2000" dirty="0">
              <a:sym typeface="+mn-ea"/>
            </a:endParaRPr>
          </a:p>
          <a:p>
            <a:pPr marL="567055" indent="-457200">
              <a:lnSpc>
                <a:spcPct val="150000"/>
              </a:lnSpc>
              <a:spcBef>
                <a:spcPts val="400"/>
              </a:spcBef>
              <a:buClr>
                <a:schemeClr val="accent1"/>
              </a:buClr>
              <a:buSzPct val="68000"/>
              <a:buFont typeface="Wingdings" panose="05000000000000000000" charset="0"/>
              <a:buChar char=""/>
            </a:pPr>
            <a:r>
              <a:rPr lang="zh-CN" altLang="en-US" sz="2000" dirty="0">
                <a:sym typeface="+mn-ea"/>
              </a:rPr>
              <a:t>重写configure(</a:t>
            </a:r>
            <a:r>
              <a:rPr lang="zh-CN" altLang="en-US" sz="2000" dirty="0">
                <a:solidFill>
                  <a:srgbClr val="FF0000"/>
                </a:solidFill>
                <a:sym typeface="+mn-ea"/>
              </a:rPr>
              <a:t>WebSecurity web</a:t>
            </a:r>
            <a:r>
              <a:rPr lang="zh-CN" altLang="en-US" sz="2000" dirty="0">
                <a:sym typeface="+mn-ea"/>
              </a:rPr>
              <a:t>)，进行</a:t>
            </a:r>
            <a:r>
              <a:rPr sz="2000" dirty="0">
                <a:sym typeface="+mn-ea"/>
              </a:rPr>
              <a:t>影响全局安全性(配置资源，设置调试模式，通过实现自定义防火墙定义拒绝请求)的配置设置。一般用于配置全局的某些通用事物，例如静态资源等</a:t>
            </a:r>
            <a:r>
              <a:rPr lang="zh-CN" altLang="en-US" sz="2000" dirty="0">
                <a:sym typeface="+mn-ea"/>
              </a:rPr>
              <a:t>。</a:t>
            </a:r>
            <a:r>
              <a:rPr lang="en-US" altLang="zh-CN" sz="2000" dirty="0">
                <a:sym typeface="+mn-ea"/>
              </a:rPr>
              <a:t>   </a:t>
            </a:r>
            <a:endParaRPr lang="zh-CN" altLang="en-US" sz="2000" dirty="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3.1 </a:t>
            </a:r>
            <a:r>
              <a:rPr lang="en-US" altLang="zh-CN" b="0" kern="1800" dirty="0">
                <a:latin typeface="Times New Roman" panose="02020603050405020304"/>
                <a:sym typeface="+mn-ea"/>
              </a:rPr>
              <a:t>Web</a:t>
            </a:r>
            <a:r>
              <a:rPr lang="zh-CN" altLang="en-US" b="0" kern="1800" dirty="0">
                <a:latin typeface="Times New Roman" panose="02020603050405020304"/>
                <a:sym typeface="+mn-ea"/>
              </a:rPr>
              <a:t>身份验证</a:t>
            </a:r>
            <a:r>
              <a:rPr lang="en-US" altLang="zh-CN" b="0" kern="1800" dirty="0">
                <a:latin typeface="Times New Roman" panose="02020603050405020304"/>
                <a:sym typeface="+mn-ea"/>
              </a:rPr>
              <a:t>与授权概述</a:t>
            </a:r>
            <a:endParaRPr lang="zh-CN" altLang="en-US" b="0" kern="1800" dirty="0">
              <a:latin typeface="Times New Roman" panose="02020603050405020304"/>
            </a:endParaRPr>
          </a:p>
        </p:txBody>
      </p:sp>
      <p:sp>
        <p:nvSpPr>
          <p:cNvPr id="3" name="文本框 2"/>
          <p:cNvSpPr txBox="1"/>
          <p:nvPr/>
        </p:nvSpPr>
        <p:spPr>
          <a:xfrm>
            <a:off x="250370" y="1199019"/>
            <a:ext cx="11551105" cy="301498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     Web</a:t>
            </a:r>
            <a:r>
              <a:rPr lang="zh-CN" altLang="en-US" sz="2000" dirty="0">
                <a:sym typeface="+mn-ea"/>
              </a:rPr>
              <a:t>系统常用的身份</a:t>
            </a:r>
            <a:r>
              <a:rPr lang="zh-CN" altLang="en-US" sz="2000" dirty="0">
                <a:sym typeface="+mn-ea"/>
              </a:rPr>
              <a:t>验证机制有以下几种：</a:t>
            </a:r>
            <a:endParaRPr lang="en-US" altLang="zh-CN" sz="2000" dirty="0">
              <a:sym typeface="+mn-ea"/>
            </a:endParaRPr>
          </a:p>
          <a:p>
            <a:pPr marL="800100" lvl="1" indent="-342900">
              <a:lnSpc>
                <a:spcPct val="150000"/>
              </a:lnSpc>
              <a:buFont typeface="Wingdings" panose="05000000000000000000" pitchFamily="2" charset="2"/>
              <a:buChar char="Ø"/>
            </a:pPr>
            <a:r>
              <a:rPr lang="en-US" altLang="zh-CN" sz="2000" dirty="0"/>
              <a:t>session-cookie</a:t>
            </a:r>
            <a:endParaRPr lang="en-US" altLang="zh-CN" sz="2000" dirty="0"/>
          </a:p>
          <a:p>
            <a:pPr lvl="1">
              <a:lnSpc>
                <a:spcPct val="150000"/>
              </a:lnSpc>
            </a:pP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9" name="文本框 8"/>
          <p:cNvSpPr txBox="1"/>
          <p:nvPr/>
        </p:nvSpPr>
        <p:spPr>
          <a:xfrm>
            <a:off x="239395" y="2557145"/>
            <a:ext cx="4046220" cy="3322955"/>
          </a:xfrm>
          <a:prstGeom prst="rect">
            <a:avLst/>
          </a:prstGeom>
          <a:noFill/>
        </p:spPr>
        <p:txBody>
          <a:bodyPr wrap="square" rtlCol="0">
            <a:spAutoFit/>
          </a:bodyPr>
          <a:lstStyle/>
          <a:p>
            <a:pPr>
              <a:lnSpc>
                <a:spcPct val="150000"/>
              </a:lnSpc>
            </a:pPr>
            <a:r>
              <a:rPr lang="en-US" altLang="zh-CN" sz="2000" dirty="0">
                <a:latin typeface="+mn-ea"/>
                <a:ea typeface="+mn-ea"/>
              </a:rPr>
              <a:t>1. </a:t>
            </a:r>
            <a:r>
              <a:rPr lang="zh-CN" altLang="en-US" sz="2000" dirty="0">
                <a:latin typeface="+mn-ea"/>
                <a:ea typeface="+mn-ea"/>
              </a:rPr>
              <a:t>服务器端创建</a:t>
            </a:r>
            <a:r>
              <a:rPr lang="en-US" altLang="zh-CN" sz="2000" dirty="0" err="1">
                <a:latin typeface="+mn-ea"/>
                <a:ea typeface="+mn-ea"/>
              </a:rPr>
              <a:t>seesion</a:t>
            </a:r>
            <a:r>
              <a:rPr lang="zh-CN" altLang="en-US" sz="2000" dirty="0">
                <a:latin typeface="+mn-ea"/>
                <a:ea typeface="+mn-ea"/>
              </a:rPr>
              <a:t>，将</a:t>
            </a:r>
            <a:r>
              <a:rPr lang="en-US" altLang="zh-CN" sz="2000" dirty="0" err="1">
                <a:latin typeface="+mn-ea"/>
                <a:ea typeface="+mn-ea"/>
              </a:rPr>
              <a:t>seesion</a:t>
            </a:r>
            <a:r>
              <a:rPr lang="zh-CN" altLang="en-US" sz="2000" dirty="0">
                <a:latin typeface="+mn-ea"/>
                <a:ea typeface="+mn-ea"/>
              </a:rPr>
              <a:t>保存在内存、</a:t>
            </a:r>
            <a:r>
              <a:rPr lang="en-US" altLang="zh-CN" sz="2000" dirty="0">
                <a:latin typeface="+mn-ea"/>
                <a:ea typeface="+mn-ea"/>
              </a:rPr>
              <a:t>DB</a:t>
            </a:r>
            <a:r>
              <a:rPr lang="zh-CN" altLang="en-US" sz="2000" dirty="0">
                <a:latin typeface="+mn-ea"/>
                <a:ea typeface="+mn-ea"/>
              </a:rPr>
              <a:t>或</a:t>
            </a:r>
            <a:r>
              <a:rPr lang="en-US" altLang="zh-CN" sz="2000" dirty="0" err="1">
                <a:latin typeface="+mn-ea"/>
                <a:ea typeface="+mn-ea"/>
              </a:rPr>
              <a:t>redis</a:t>
            </a:r>
            <a:r>
              <a:rPr lang="zh-CN" altLang="en-US" sz="2000" dirty="0">
                <a:latin typeface="+mn-ea"/>
                <a:ea typeface="+mn-ea"/>
              </a:rPr>
              <a:t>中，然后将</a:t>
            </a:r>
            <a:r>
              <a:rPr lang="en-US" altLang="zh-CN" sz="2000" dirty="0" err="1">
                <a:latin typeface="+mn-ea"/>
                <a:ea typeface="+mn-ea"/>
              </a:rPr>
              <a:t>sessionid</a:t>
            </a:r>
            <a:r>
              <a:rPr lang="zh-CN" altLang="en-US" sz="2000" dirty="0">
                <a:latin typeface="+mn-ea"/>
                <a:ea typeface="+mn-ea"/>
              </a:rPr>
              <a:t>返回</a:t>
            </a:r>
            <a:endParaRPr lang="zh-CN" altLang="en-US" sz="2000" dirty="0">
              <a:latin typeface="+mn-ea"/>
              <a:ea typeface="+mn-ea"/>
            </a:endParaRPr>
          </a:p>
          <a:p>
            <a:pPr>
              <a:lnSpc>
                <a:spcPct val="150000"/>
              </a:lnSpc>
            </a:pPr>
            <a:r>
              <a:rPr lang="en-US" altLang="zh-CN" sz="2000" dirty="0">
                <a:latin typeface="+mn-ea"/>
                <a:ea typeface="+mn-ea"/>
              </a:rPr>
              <a:t>2. </a:t>
            </a:r>
            <a:r>
              <a:rPr lang="zh-CN" altLang="en-US" sz="2000" dirty="0">
                <a:latin typeface="+mn-ea"/>
                <a:ea typeface="+mn-ea"/>
              </a:rPr>
              <a:t>登录成功后将用户信息存储在当前</a:t>
            </a:r>
            <a:r>
              <a:rPr lang="en-US" altLang="zh-CN" sz="2000" dirty="0">
                <a:latin typeface="+mn-ea"/>
                <a:ea typeface="+mn-ea"/>
              </a:rPr>
              <a:t>session</a:t>
            </a:r>
            <a:r>
              <a:rPr lang="zh-CN" altLang="en-US" sz="2000" dirty="0">
                <a:latin typeface="+mn-ea"/>
                <a:ea typeface="+mn-ea"/>
              </a:rPr>
              <a:t>中</a:t>
            </a:r>
            <a:endParaRPr lang="zh-CN" altLang="en-US" sz="2000" dirty="0">
              <a:latin typeface="+mn-ea"/>
              <a:ea typeface="+mn-ea"/>
            </a:endParaRPr>
          </a:p>
          <a:p>
            <a:pPr>
              <a:lnSpc>
                <a:spcPct val="150000"/>
              </a:lnSpc>
            </a:pPr>
            <a:r>
              <a:rPr lang="en-US" altLang="zh-CN" sz="2000" dirty="0">
                <a:latin typeface="+mn-ea"/>
                <a:ea typeface="+mn-ea"/>
              </a:rPr>
              <a:t>3. </a:t>
            </a:r>
            <a:r>
              <a:rPr lang="zh-CN" altLang="en-US" sz="2000" dirty="0">
                <a:latin typeface="+mn-ea"/>
                <a:ea typeface="+mn-ea"/>
              </a:rPr>
              <a:t>后续请求根据</a:t>
            </a:r>
            <a:r>
              <a:rPr lang="en-US" altLang="zh-CN" sz="2000" dirty="0">
                <a:latin typeface="+mn-ea"/>
                <a:ea typeface="+mn-ea"/>
              </a:rPr>
              <a:t>session</a:t>
            </a:r>
            <a:r>
              <a:rPr lang="zh-CN" altLang="en-US" sz="2000" dirty="0">
                <a:latin typeface="+mn-ea"/>
                <a:ea typeface="+mn-ea"/>
              </a:rPr>
              <a:t>确定是哪个用户</a:t>
            </a:r>
            <a:endParaRPr lang="zh-CN" altLang="en-US" sz="2000" dirty="0">
              <a:latin typeface="+mn-ea"/>
              <a:ea typeface="+mn-ea"/>
            </a:endParaRPr>
          </a:p>
        </p:txBody>
      </p:sp>
      <p:sp>
        <p:nvSpPr>
          <p:cNvPr id="5" name="矩形 4"/>
          <p:cNvSpPr/>
          <p:nvPr/>
        </p:nvSpPr>
        <p:spPr>
          <a:xfrm>
            <a:off x="4491990" y="2199640"/>
            <a:ext cx="826770" cy="404050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a:t>浏</a:t>
            </a:r>
            <a:endParaRPr lang="zh-CN" altLang="en-US"/>
          </a:p>
          <a:p>
            <a:pPr algn="ctr"/>
            <a:r>
              <a:rPr lang="zh-CN" altLang="en-US"/>
              <a:t>览</a:t>
            </a:r>
            <a:endParaRPr lang="zh-CN" altLang="en-US"/>
          </a:p>
          <a:p>
            <a:pPr algn="ctr"/>
            <a:r>
              <a:rPr lang="zh-CN" altLang="en-US"/>
              <a:t>器</a:t>
            </a:r>
            <a:endParaRPr lang="zh-CN" altLang="en-US"/>
          </a:p>
        </p:txBody>
      </p:sp>
      <p:sp>
        <p:nvSpPr>
          <p:cNvPr id="6" name="矩形 5"/>
          <p:cNvSpPr/>
          <p:nvPr/>
        </p:nvSpPr>
        <p:spPr>
          <a:xfrm>
            <a:off x="9170670" y="2199640"/>
            <a:ext cx="826770" cy="402653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web</a:t>
            </a:r>
            <a:r>
              <a:rPr lang="zh-CN" altLang="en-US"/>
              <a:t>服</a:t>
            </a:r>
            <a:endParaRPr lang="zh-CN" altLang="en-US"/>
          </a:p>
          <a:p>
            <a:pPr algn="ctr"/>
            <a:r>
              <a:rPr lang="zh-CN" altLang="en-US"/>
              <a:t>务</a:t>
            </a:r>
            <a:endParaRPr lang="zh-CN" altLang="en-US"/>
          </a:p>
          <a:p>
            <a:pPr algn="ctr"/>
            <a:r>
              <a:rPr lang="zh-CN" altLang="en-US"/>
              <a:t>器</a:t>
            </a:r>
            <a:endParaRPr lang="zh-CN" altLang="en-US"/>
          </a:p>
        </p:txBody>
      </p:sp>
      <p:cxnSp>
        <p:nvCxnSpPr>
          <p:cNvPr id="10" name="直接箭头连接符 9"/>
          <p:cNvCxnSpPr/>
          <p:nvPr/>
        </p:nvCxnSpPr>
        <p:spPr>
          <a:xfrm>
            <a:off x="5384165" y="2495550"/>
            <a:ext cx="3726180" cy="120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783580" y="2123440"/>
            <a:ext cx="2915285" cy="337185"/>
          </a:xfrm>
          <a:prstGeom prst="rect">
            <a:avLst/>
          </a:prstGeom>
          <a:noFill/>
        </p:spPr>
        <p:txBody>
          <a:bodyPr wrap="none" rtlCol="0">
            <a:spAutoFit/>
          </a:bodyPr>
          <a:p>
            <a:r>
              <a:rPr lang="zh-CN" altLang="en-US" sz="1600"/>
              <a:t>第一次请求 没有携带</a:t>
            </a:r>
            <a:r>
              <a:rPr lang="en-US" altLang="zh-CN" sz="1600"/>
              <a:t>sessionid</a:t>
            </a:r>
            <a:endParaRPr lang="en-US" altLang="zh-CN" sz="1600"/>
          </a:p>
        </p:txBody>
      </p:sp>
      <p:cxnSp>
        <p:nvCxnSpPr>
          <p:cNvPr id="12" name="直接箭头连接符 11"/>
          <p:cNvCxnSpPr/>
          <p:nvPr/>
        </p:nvCxnSpPr>
        <p:spPr>
          <a:xfrm flipH="1">
            <a:off x="5419090" y="2996565"/>
            <a:ext cx="3644265"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0635615" y="3007995"/>
            <a:ext cx="1089025" cy="161163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session</a:t>
            </a:r>
            <a:r>
              <a:rPr lang="zh-CN" altLang="en-US"/>
              <a:t>存储</a:t>
            </a:r>
            <a:endParaRPr lang="zh-CN" altLang="en-US"/>
          </a:p>
        </p:txBody>
      </p:sp>
      <p:cxnSp>
        <p:nvCxnSpPr>
          <p:cNvPr id="14" name="直接箭头连接符 13"/>
          <p:cNvCxnSpPr/>
          <p:nvPr/>
        </p:nvCxnSpPr>
        <p:spPr>
          <a:xfrm>
            <a:off x="9983470" y="2705100"/>
            <a:ext cx="605155" cy="442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193020" y="2484120"/>
            <a:ext cx="1278255" cy="337185"/>
          </a:xfrm>
          <a:prstGeom prst="rect">
            <a:avLst/>
          </a:prstGeom>
          <a:noFill/>
        </p:spPr>
        <p:txBody>
          <a:bodyPr wrap="none" rtlCol="0">
            <a:spAutoFit/>
          </a:bodyPr>
          <a:p>
            <a:r>
              <a:rPr lang="zh-CN" altLang="en-US" sz="1600"/>
              <a:t>创建</a:t>
            </a:r>
            <a:r>
              <a:rPr lang="en-US" altLang="zh-CN" sz="1600"/>
              <a:t>session</a:t>
            </a:r>
            <a:endParaRPr lang="en-US" altLang="zh-CN" sz="1600"/>
          </a:p>
        </p:txBody>
      </p:sp>
      <p:sp>
        <p:nvSpPr>
          <p:cNvPr id="16" name="文本框 15"/>
          <p:cNvSpPr txBox="1"/>
          <p:nvPr/>
        </p:nvSpPr>
        <p:spPr>
          <a:xfrm>
            <a:off x="5819140" y="2673350"/>
            <a:ext cx="2566035" cy="337185"/>
          </a:xfrm>
          <a:prstGeom prst="rect">
            <a:avLst/>
          </a:prstGeom>
          <a:noFill/>
        </p:spPr>
        <p:txBody>
          <a:bodyPr wrap="none" rtlCol="0">
            <a:spAutoFit/>
          </a:bodyPr>
          <a:p>
            <a:r>
              <a:rPr lang="en-US" altLang="zh-CN" sz="1600">
                <a:solidFill>
                  <a:srgbClr val="FF0000"/>
                </a:solidFill>
              </a:rPr>
              <a:t>set-cookie</a:t>
            </a:r>
            <a:r>
              <a:rPr lang="zh-CN" altLang="en-US" sz="1600">
                <a:solidFill>
                  <a:srgbClr val="FF0000"/>
                </a:solidFill>
              </a:rPr>
              <a:t>，返回</a:t>
            </a:r>
            <a:r>
              <a:rPr lang="en-US" altLang="zh-CN" sz="1600">
                <a:solidFill>
                  <a:srgbClr val="FF0000"/>
                </a:solidFill>
              </a:rPr>
              <a:t>sessionid</a:t>
            </a:r>
            <a:endParaRPr lang="en-US" altLang="zh-CN" sz="1600">
              <a:solidFill>
                <a:srgbClr val="FF0000"/>
              </a:solidFill>
            </a:endParaRPr>
          </a:p>
        </p:txBody>
      </p:sp>
      <p:cxnSp>
        <p:nvCxnSpPr>
          <p:cNvPr id="17" name="直接箭头连接符 16"/>
          <p:cNvCxnSpPr/>
          <p:nvPr/>
        </p:nvCxnSpPr>
        <p:spPr>
          <a:xfrm flipV="1">
            <a:off x="5372735" y="3718560"/>
            <a:ext cx="3655695"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875655" y="3381375"/>
            <a:ext cx="2452370" cy="337185"/>
          </a:xfrm>
          <a:prstGeom prst="rect">
            <a:avLst/>
          </a:prstGeom>
          <a:noFill/>
        </p:spPr>
        <p:txBody>
          <a:bodyPr wrap="none" rtlCol="0">
            <a:spAutoFit/>
          </a:bodyPr>
          <a:p>
            <a:r>
              <a:rPr lang="zh-CN" altLang="en-US" sz="1600"/>
              <a:t>每次请求都携带</a:t>
            </a:r>
            <a:r>
              <a:rPr lang="en-US" altLang="zh-CN" sz="1600"/>
              <a:t>sessionid</a:t>
            </a:r>
            <a:endParaRPr lang="en-US" altLang="zh-CN" sz="1600"/>
          </a:p>
        </p:txBody>
      </p:sp>
      <p:sp>
        <p:nvSpPr>
          <p:cNvPr id="20" name="文本框 19"/>
          <p:cNvSpPr txBox="1"/>
          <p:nvPr/>
        </p:nvSpPr>
        <p:spPr>
          <a:xfrm>
            <a:off x="5448300" y="3928745"/>
            <a:ext cx="3660140" cy="337185"/>
          </a:xfrm>
          <a:prstGeom prst="rect">
            <a:avLst/>
          </a:prstGeom>
          <a:noFill/>
        </p:spPr>
        <p:txBody>
          <a:bodyPr wrap="none" rtlCol="0">
            <a:spAutoFit/>
          </a:bodyPr>
          <a:p>
            <a:r>
              <a:rPr lang="zh-CN" altLang="en-US" sz="1600"/>
              <a:t>当访问需登录的资源时，重定向到</a:t>
            </a:r>
            <a:r>
              <a:rPr lang="en-US" altLang="zh-CN" sz="1600"/>
              <a:t>login</a:t>
            </a:r>
            <a:endParaRPr lang="en-US" altLang="zh-CN" sz="1600"/>
          </a:p>
        </p:txBody>
      </p:sp>
      <p:cxnSp>
        <p:nvCxnSpPr>
          <p:cNvPr id="21" name="直接箭头连接符 20"/>
          <p:cNvCxnSpPr/>
          <p:nvPr/>
        </p:nvCxnSpPr>
        <p:spPr>
          <a:xfrm flipH="1">
            <a:off x="5417820" y="4316095"/>
            <a:ext cx="3644265"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5431155" y="4885690"/>
            <a:ext cx="3655695"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579745" y="4559935"/>
            <a:ext cx="3265170" cy="337185"/>
          </a:xfrm>
          <a:prstGeom prst="rect">
            <a:avLst/>
          </a:prstGeom>
          <a:noFill/>
        </p:spPr>
        <p:txBody>
          <a:bodyPr wrap="none" rtlCol="0">
            <a:spAutoFit/>
          </a:bodyPr>
          <a:p>
            <a:r>
              <a:rPr lang="zh-CN" altLang="en-US" sz="1600">
                <a:solidFill>
                  <a:srgbClr val="FF0000"/>
                </a:solidFill>
              </a:rPr>
              <a:t>携带</a:t>
            </a:r>
            <a:r>
              <a:rPr lang="en-US" altLang="zh-CN" sz="1600">
                <a:solidFill>
                  <a:srgbClr val="FF0000"/>
                </a:solidFill>
              </a:rPr>
              <a:t>sessionid</a:t>
            </a:r>
            <a:r>
              <a:rPr lang="zh-CN" altLang="en-US" sz="1600">
                <a:solidFill>
                  <a:srgbClr val="FF0000"/>
                </a:solidFill>
              </a:rPr>
              <a:t>，提交用户名、密码</a:t>
            </a:r>
            <a:endParaRPr lang="zh-CN" altLang="en-US" sz="1600">
              <a:solidFill>
                <a:srgbClr val="FF0000"/>
              </a:solidFill>
            </a:endParaRPr>
          </a:p>
        </p:txBody>
      </p:sp>
      <p:sp>
        <p:nvSpPr>
          <p:cNvPr id="24" name="文本框 23"/>
          <p:cNvSpPr txBox="1"/>
          <p:nvPr/>
        </p:nvSpPr>
        <p:spPr>
          <a:xfrm>
            <a:off x="5861050" y="5095875"/>
            <a:ext cx="2824480" cy="337185"/>
          </a:xfrm>
          <a:prstGeom prst="rect">
            <a:avLst/>
          </a:prstGeom>
          <a:noFill/>
        </p:spPr>
        <p:txBody>
          <a:bodyPr wrap="none" rtlCol="0">
            <a:spAutoFit/>
          </a:bodyPr>
          <a:p>
            <a:r>
              <a:rPr lang="zh-CN" altLang="en-US" sz="1600"/>
              <a:t>登录成功，再次重定向到首页</a:t>
            </a:r>
            <a:endParaRPr lang="zh-CN" altLang="en-US" sz="1600"/>
          </a:p>
        </p:txBody>
      </p:sp>
      <p:cxnSp>
        <p:nvCxnSpPr>
          <p:cNvPr id="25" name="直接箭头连接符 24"/>
          <p:cNvCxnSpPr/>
          <p:nvPr/>
        </p:nvCxnSpPr>
        <p:spPr>
          <a:xfrm flipH="1">
            <a:off x="5476240" y="5483225"/>
            <a:ext cx="3644265"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9726930" y="4230370"/>
            <a:ext cx="850265" cy="7804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9448800" y="4941570"/>
            <a:ext cx="2214880" cy="583565"/>
          </a:xfrm>
          <a:prstGeom prst="rect">
            <a:avLst/>
          </a:prstGeom>
          <a:noFill/>
        </p:spPr>
        <p:txBody>
          <a:bodyPr wrap="none" rtlCol="0">
            <a:spAutoFit/>
          </a:bodyPr>
          <a:p>
            <a:r>
              <a:rPr lang="zh-CN" altLang="en-US" sz="1600"/>
              <a:t>将认证通过的用户信息</a:t>
            </a:r>
            <a:endParaRPr lang="zh-CN" altLang="en-US" sz="1600"/>
          </a:p>
          <a:p>
            <a:r>
              <a:rPr lang="zh-CN" altLang="en-US" sz="1600"/>
              <a:t>存储到当前</a:t>
            </a:r>
            <a:r>
              <a:rPr lang="en-US" altLang="zh-CN" sz="1600"/>
              <a:t>session</a:t>
            </a:r>
            <a:r>
              <a:rPr lang="zh-CN" altLang="en-US" sz="1600"/>
              <a:t>中</a:t>
            </a:r>
            <a:endParaRPr lang="zh-CN" altLang="en-US" sz="1600"/>
          </a:p>
        </p:txBody>
      </p:sp>
      <p:cxnSp>
        <p:nvCxnSpPr>
          <p:cNvPr id="28" name="直接箭头连接符 27"/>
          <p:cNvCxnSpPr/>
          <p:nvPr/>
        </p:nvCxnSpPr>
        <p:spPr>
          <a:xfrm>
            <a:off x="5349240" y="6076950"/>
            <a:ext cx="374904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5836920" y="5760720"/>
            <a:ext cx="2452370" cy="337185"/>
          </a:xfrm>
          <a:prstGeom prst="rect">
            <a:avLst/>
          </a:prstGeom>
          <a:noFill/>
        </p:spPr>
        <p:txBody>
          <a:bodyPr wrap="none" rtlCol="0">
            <a:spAutoFit/>
          </a:bodyPr>
          <a:p>
            <a:r>
              <a:rPr lang="zh-CN" altLang="en-US" sz="1600"/>
              <a:t>携带</a:t>
            </a:r>
            <a:r>
              <a:rPr lang="en-US" altLang="zh-CN" sz="1600"/>
              <a:t>sessionid</a:t>
            </a:r>
            <a:r>
              <a:rPr lang="zh-CN" altLang="en-US" sz="1600"/>
              <a:t>的各种请求</a:t>
            </a:r>
            <a:endParaRPr lang="zh-CN" altLang="en-US" sz="1600"/>
          </a:p>
        </p:txBody>
      </p:sp>
      <p:sp>
        <p:nvSpPr>
          <p:cNvPr id="31" name="文本框 30"/>
          <p:cNvSpPr txBox="1"/>
          <p:nvPr/>
        </p:nvSpPr>
        <p:spPr>
          <a:xfrm>
            <a:off x="9944735" y="5915025"/>
            <a:ext cx="1842770" cy="583565"/>
          </a:xfrm>
          <a:prstGeom prst="rect">
            <a:avLst/>
          </a:prstGeom>
          <a:noFill/>
        </p:spPr>
        <p:txBody>
          <a:bodyPr wrap="none" rtlCol="0">
            <a:spAutoFit/>
          </a:bodyPr>
          <a:p>
            <a:r>
              <a:rPr lang="zh-CN" altLang="en-US" sz="1600"/>
              <a:t>根据</a:t>
            </a:r>
            <a:r>
              <a:rPr lang="en-US" altLang="zh-CN" sz="1600"/>
              <a:t>sessionid</a:t>
            </a:r>
            <a:r>
              <a:rPr lang="zh-CN" altLang="en-US" sz="1600"/>
              <a:t>知道</a:t>
            </a:r>
            <a:endParaRPr lang="zh-CN" altLang="en-US" sz="1600"/>
          </a:p>
          <a:p>
            <a:r>
              <a:rPr lang="zh-CN" altLang="en-US" sz="1600"/>
              <a:t>当前用户是谁</a:t>
            </a:r>
            <a:endParaRPr lang="zh-CN" altLang="en-US" sz="1600"/>
          </a:p>
        </p:txBody>
      </p:sp>
      <p:sp>
        <p:nvSpPr>
          <p:cNvPr id="32" name="文本框 31"/>
          <p:cNvSpPr txBox="1"/>
          <p:nvPr/>
        </p:nvSpPr>
        <p:spPr>
          <a:xfrm>
            <a:off x="9053195" y="1542415"/>
            <a:ext cx="3014980" cy="368300"/>
          </a:xfrm>
          <a:prstGeom prst="rect">
            <a:avLst/>
          </a:prstGeom>
          <a:noFill/>
        </p:spPr>
        <p:txBody>
          <a:bodyPr wrap="none" rtlCol="0">
            <a:spAutoFit/>
          </a:bodyPr>
          <a:p>
            <a:r>
              <a:rPr lang="zh-CN" altLang="en-US"/>
              <a:t>集群扩展时需要</a:t>
            </a:r>
            <a:r>
              <a:rPr lang="zh-CN" altLang="en-US">
                <a:solidFill>
                  <a:srgbClr val="FF0000"/>
                </a:solidFill>
              </a:rPr>
              <a:t>共享</a:t>
            </a:r>
            <a:r>
              <a:rPr lang="en-US" altLang="zh-CN">
                <a:solidFill>
                  <a:srgbClr val="FF0000"/>
                </a:solidFill>
              </a:rPr>
              <a:t>session</a:t>
            </a:r>
            <a:endParaRPr lang="en-US" altLang="zh-CN">
              <a:solidFill>
                <a:srgbClr val="FF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371" y="321814"/>
            <a:ext cx="6986452" cy="901970"/>
          </a:xfrm>
        </p:spPr>
        <p:txBody>
          <a:bodyPr/>
          <a:lstStyle/>
          <a:p>
            <a:r>
              <a:rPr lang="en-US" altLang="zh-CN" b="0" kern="1800" dirty="0">
                <a:latin typeface="Times New Roman" panose="02020603050405020304"/>
              </a:rPr>
              <a:t>3.3 OAuth 2.0认证</a:t>
            </a:r>
            <a:endParaRPr lang="zh-CN" altLang="en-US" b="0" kern="1800" dirty="0">
              <a:latin typeface="Times New Roman" panose="02020603050405020304"/>
            </a:endParaRPr>
          </a:p>
        </p:txBody>
      </p:sp>
      <p:sp>
        <p:nvSpPr>
          <p:cNvPr id="3" name="文本框 2"/>
          <p:cNvSpPr txBox="1"/>
          <p:nvPr/>
        </p:nvSpPr>
        <p:spPr>
          <a:xfrm>
            <a:off x="250370" y="1223441"/>
            <a:ext cx="11551105" cy="3938270"/>
          </a:xfrm>
          <a:prstGeom prst="rect">
            <a:avLst/>
          </a:prstGeom>
          <a:noFill/>
        </p:spPr>
        <p:txBody>
          <a:bodyPr wrap="square" rtlCol="0">
            <a:spAutoFit/>
          </a:bodyPr>
          <a:lstStyle/>
          <a:p>
            <a:pPr marL="109855">
              <a:lnSpc>
                <a:spcPct val="150000"/>
              </a:lnSpc>
              <a:spcBef>
                <a:spcPts val="400"/>
              </a:spcBef>
              <a:buClr>
                <a:schemeClr val="accent1"/>
              </a:buClr>
              <a:buSzPct val="68000"/>
            </a:pPr>
            <a:endParaRPr lang="en-US" altLang="zh-CN" sz="2000" dirty="0"/>
          </a:p>
          <a:p>
            <a:pPr marL="800100" lvl="1" indent="-342900">
              <a:lnSpc>
                <a:spcPct val="150000"/>
              </a:lnSpc>
              <a:buFont typeface="Wingdings" panose="05000000000000000000" pitchFamily="2" charset="2"/>
              <a:buChar char="Ø"/>
            </a:pPr>
            <a:r>
              <a:rPr lang="en-US" altLang="zh-CN" sz="2000" dirty="0"/>
              <a:t>OAuth 2.0(</a:t>
            </a:r>
            <a:r>
              <a:rPr lang="zh-CN" altLang="en-US" sz="2000" dirty="0"/>
              <a:t>开放授权</a:t>
            </a:r>
            <a:r>
              <a:rPr lang="en-US" altLang="zh-CN" sz="2000" dirty="0"/>
              <a:t>)</a:t>
            </a:r>
            <a:r>
              <a:rPr lang="zh-CN" altLang="en-US" sz="2000" dirty="0"/>
              <a:t>： 为用户资源的授权提供了一个安全的、开放而又简易的标准。OAuth 的核心就是向第三方应用颁发令牌。第三方应用要想使用某个系统提供的</a:t>
            </a:r>
            <a:r>
              <a:rPr lang="en-US" altLang="zh-CN" sz="2000" dirty="0"/>
              <a:t>OAuth</a:t>
            </a:r>
            <a:r>
              <a:rPr lang="zh-CN" altLang="en-US" sz="2000" dirty="0"/>
              <a:t>认证服务，需要先进行备案，获得客户端 ID（client ID）和客户端密钥（client secret）</a:t>
            </a:r>
            <a:endParaRPr lang="zh-CN" altLang="en-US" sz="2000" dirty="0"/>
          </a:p>
          <a:p>
            <a:pPr lvl="2" indent="0">
              <a:lnSpc>
                <a:spcPct val="150000"/>
              </a:lnSpc>
              <a:buFont typeface="+mj-lt"/>
              <a:buNone/>
            </a:pP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5" name="图片 4"/>
          <p:cNvPicPr>
            <a:picLocks noChangeAspect="1"/>
          </p:cNvPicPr>
          <p:nvPr/>
        </p:nvPicPr>
        <p:blipFill>
          <a:blip r:embed="rId1"/>
          <a:stretch>
            <a:fillRect/>
          </a:stretch>
        </p:blipFill>
        <p:spPr>
          <a:xfrm>
            <a:off x="9077960" y="2958465"/>
            <a:ext cx="2542540" cy="3609975"/>
          </a:xfrm>
          <a:prstGeom prst="rect">
            <a:avLst/>
          </a:prstGeom>
        </p:spPr>
      </p:pic>
      <p:sp>
        <p:nvSpPr>
          <p:cNvPr id="52" name="文本框 51"/>
          <p:cNvSpPr txBox="1"/>
          <p:nvPr/>
        </p:nvSpPr>
        <p:spPr>
          <a:xfrm>
            <a:off x="1036955" y="3371850"/>
            <a:ext cx="8041640" cy="553085"/>
          </a:xfrm>
          <a:prstGeom prst="rect">
            <a:avLst/>
          </a:prstGeom>
          <a:noFill/>
        </p:spPr>
        <p:txBody>
          <a:bodyPr wrap="square" rtlCol="0" anchor="t">
            <a:spAutoFit/>
          </a:bodyPr>
          <a:p>
            <a:pPr>
              <a:lnSpc>
                <a:spcPct val="150000"/>
              </a:lnSpc>
            </a:pPr>
            <a:r>
              <a:rPr lang="en-US" altLang="zh-CN" sz="2000"/>
              <a:t>OAuth2.0</a:t>
            </a:r>
            <a:r>
              <a:rPr lang="zh-CN" altLang="en-US" sz="2000"/>
              <a:t>标准定义了获得令牌的四种授权方式（authorization grant ）</a:t>
            </a:r>
            <a:endParaRPr lang="zh-CN" altLang="en-US" sz="2000"/>
          </a:p>
        </p:txBody>
      </p:sp>
      <p:sp>
        <p:nvSpPr>
          <p:cNvPr id="53" name="文本框 52"/>
          <p:cNvSpPr txBox="1"/>
          <p:nvPr/>
        </p:nvSpPr>
        <p:spPr>
          <a:xfrm>
            <a:off x="749300" y="3900805"/>
            <a:ext cx="7832725" cy="2861310"/>
          </a:xfrm>
          <a:prstGeom prst="rect">
            <a:avLst/>
          </a:prstGeom>
          <a:noFill/>
        </p:spPr>
        <p:txBody>
          <a:bodyPr wrap="square" rtlCol="0" anchor="t">
            <a:spAutoFit/>
          </a:bodyPr>
          <a:p>
            <a:pPr marL="342900" indent="-342900">
              <a:lnSpc>
                <a:spcPct val="150000"/>
              </a:lnSpc>
              <a:buFont typeface="Arial" panose="020B0604020202020204" pitchFamily="34" charset="0"/>
              <a:buChar char="•"/>
            </a:pPr>
            <a:r>
              <a:rPr lang="zh-CN" altLang="en-US" sz="2000"/>
              <a:t>授权码（authorization-code）</a:t>
            </a:r>
            <a:r>
              <a:rPr lang="en-US" altLang="zh-CN" sz="2000"/>
              <a:t>,</a:t>
            </a:r>
            <a:r>
              <a:rPr lang="zh-CN" altLang="en-US" sz="2000"/>
              <a:t>先申请授权码，再用该码获取令牌</a:t>
            </a:r>
            <a:endParaRPr lang="zh-CN" altLang="en-US" sz="2000"/>
          </a:p>
          <a:p>
            <a:pPr marL="342900" indent="-342900">
              <a:lnSpc>
                <a:spcPct val="150000"/>
              </a:lnSpc>
              <a:buFont typeface="Arial" panose="020B0604020202020204" pitchFamily="34" charset="0"/>
              <a:buChar char="•"/>
            </a:pPr>
            <a:r>
              <a:rPr lang="zh-CN" altLang="en-US" sz="2000"/>
              <a:t>隐藏式（implicit）：没有授权码，直接向前端颁发令牌</a:t>
            </a:r>
            <a:endParaRPr lang="zh-CN" altLang="en-US" sz="2000"/>
          </a:p>
          <a:p>
            <a:pPr marL="342900" indent="-342900">
              <a:lnSpc>
                <a:spcPct val="150000"/>
              </a:lnSpc>
              <a:buFont typeface="Arial" panose="020B0604020202020204" pitchFamily="34" charset="0"/>
              <a:buChar char="•"/>
            </a:pPr>
            <a:r>
              <a:rPr lang="zh-CN" altLang="en-US" sz="2000"/>
              <a:t>密码式（password）：用户把用户名和密码直接告诉该应用，应用使用用户名密码申请令牌</a:t>
            </a:r>
            <a:endParaRPr lang="zh-CN" altLang="en-US" sz="2000"/>
          </a:p>
          <a:p>
            <a:pPr marL="342900" indent="-342900">
              <a:lnSpc>
                <a:spcPct val="150000"/>
              </a:lnSpc>
              <a:buFont typeface="Arial" panose="020B0604020202020204" pitchFamily="34" charset="0"/>
              <a:buChar char="•"/>
            </a:pPr>
            <a:r>
              <a:rPr lang="zh-CN" altLang="en-US" sz="2000"/>
              <a:t>客户端凭证（client credentials）：应用获取不针对特定用户的令牌</a:t>
            </a:r>
            <a:endParaRPr lang="zh-CN" altLang="en-US" sz="2000"/>
          </a:p>
        </p:txBody>
      </p:sp>
      <p:sp>
        <p:nvSpPr>
          <p:cNvPr id="54" name="文本框 53"/>
          <p:cNvSpPr txBox="1"/>
          <p:nvPr/>
        </p:nvSpPr>
        <p:spPr>
          <a:xfrm>
            <a:off x="882650" y="1223645"/>
            <a:ext cx="6794500" cy="368300"/>
          </a:xfrm>
          <a:prstGeom prst="rect">
            <a:avLst/>
          </a:prstGeom>
          <a:noFill/>
        </p:spPr>
        <p:txBody>
          <a:bodyPr wrap="square" rtlCol="0" anchor="t">
            <a:spAutoFit/>
          </a:bodyPr>
          <a:p>
            <a:r>
              <a:rPr lang="zh-CN" altLang="en-US">
                <a:hlinkClick r:id="rId2" action="ppaction://hlinkfile"/>
              </a:rPr>
              <a:t>https://www.ruanyifeng.com/blog/2019/04/oauth-grant-types.html</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371" y="321814"/>
            <a:ext cx="6986452" cy="901970"/>
          </a:xfrm>
        </p:spPr>
        <p:txBody>
          <a:bodyPr/>
          <a:lstStyle/>
          <a:p>
            <a:r>
              <a:rPr lang="en-US" altLang="zh-CN" b="0" kern="1800" dirty="0">
                <a:latin typeface="Times New Roman" panose="02020603050405020304"/>
              </a:rPr>
              <a:t>3.3 OAuth 2.0认证</a:t>
            </a:r>
            <a:endParaRPr lang="zh-CN" altLang="en-US" b="0" kern="1800" dirty="0">
              <a:latin typeface="Times New Roman" panose="02020603050405020304"/>
            </a:endParaRPr>
          </a:p>
        </p:txBody>
      </p:sp>
      <p:sp>
        <p:nvSpPr>
          <p:cNvPr id="3" name="文本框 2"/>
          <p:cNvSpPr txBox="1"/>
          <p:nvPr/>
        </p:nvSpPr>
        <p:spPr>
          <a:xfrm>
            <a:off x="250370" y="1223441"/>
            <a:ext cx="11551105" cy="2553335"/>
          </a:xfrm>
          <a:prstGeom prst="rect">
            <a:avLst/>
          </a:prstGeom>
          <a:noFill/>
        </p:spPr>
        <p:txBody>
          <a:bodyPr wrap="square" rtlCol="0">
            <a:spAutoFit/>
          </a:bodyPr>
          <a:lstStyle/>
          <a:p>
            <a:pPr marL="109855">
              <a:lnSpc>
                <a:spcPct val="150000"/>
              </a:lnSpc>
              <a:spcBef>
                <a:spcPts val="400"/>
              </a:spcBef>
              <a:buClr>
                <a:schemeClr val="accent1"/>
              </a:buClr>
              <a:buSzPct val="68000"/>
            </a:pPr>
            <a:endParaRPr lang="en-US" altLang="zh-CN" sz="2000" dirty="0"/>
          </a:p>
          <a:p>
            <a:pPr marL="800100" lvl="1" indent="-342900">
              <a:lnSpc>
                <a:spcPct val="150000"/>
              </a:lnSpc>
              <a:buFont typeface="Wingdings" panose="05000000000000000000" pitchFamily="2" charset="2"/>
              <a:buChar char="Ø"/>
            </a:pPr>
            <a:r>
              <a:rPr lang="zh-CN" altLang="en-US" sz="2000" dirty="0"/>
              <a:t>如需使用</a:t>
            </a:r>
            <a:r>
              <a:rPr lang="en-US" altLang="zh-CN" sz="2000" dirty="0"/>
              <a:t>Gitee</a:t>
            </a:r>
            <a:r>
              <a:rPr lang="zh-CN" altLang="en-US" sz="2000" dirty="0"/>
              <a:t>提供的</a:t>
            </a:r>
            <a:r>
              <a:rPr lang="en-US" altLang="zh-CN" sz="2000" dirty="0"/>
              <a:t>OAuth</a:t>
            </a:r>
            <a:r>
              <a:rPr lang="zh-CN" altLang="en-US" sz="2000" dirty="0"/>
              <a:t>认证服务，需要在以下界面进行应用备案</a:t>
            </a: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54" name="文本框 53"/>
          <p:cNvSpPr txBox="1"/>
          <p:nvPr/>
        </p:nvSpPr>
        <p:spPr>
          <a:xfrm>
            <a:off x="882650" y="1223645"/>
            <a:ext cx="6794500" cy="368300"/>
          </a:xfrm>
          <a:prstGeom prst="rect">
            <a:avLst/>
          </a:prstGeom>
          <a:noFill/>
        </p:spPr>
        <p:txBody>
          <a:bodyPr wrap="square" rtlCol="0" anchor="t">
            <a:spAutoFit/>
          </a:bodyPr>
          <a:p>
            <a:r>
              <a:rPr lang="zh-CN" altLang="en-US">
                <a:hlinkClick r:id="rId1" action="ppaction://hlinkfile"/>
              </a:rPr>
              <a:t>https://www.ruanyifeng.com/blog/2019/04/oauth-grant-types.html</a:t>
            </a:r>
            <a:endParaRPr lang="zh-CN" altLang="en-US"/>
          </a:p>
        </p:txBody>
      </p:sp>
      <p:pic>
        <p:nvPicPr>
          <p:cNvPr id="4" name="图片 3"/>
          <p:cNvPicPr>
            <a:picLocks noChangeAspect="1"/>
          </p:cNvPicPr>
          <p:nvPr/>
        </p:nvPicPr>
        <p:blipFill>
          <a:blip r:embed="rId2"/>
          <a:stretch>
            <a:fillRect/>
          </a:stretch>
        </p:blipFill>
        <p:spPr>
          <a:xfrm>
            <a:off x="557530" y="2368550"/>
            <a:ext cx="5876925" cy="4489450"/>
          </a:xfrm>
          <a:prstGeom prst="rect">
            <a:avLst/>
          </a:prstGeom>
        </p:spPr>
      </p:pic>
      <p:pic>
        <p:nvPicPr>
          <p:cNvPr id="6" name="图片 5"/>
          <p:cNvPicPr>
            <a:picLocks noChangeAspect="1"/>
          </p:cNvPicPr>
          <p:nvPr/>
        </p:nvPicPr>
        <p:blipFill>
          <a:blip r:embed="rId3"/>
          <a:stretch>
            <a:fillRect/>
          </a:stretch>
        </p:blipFill>
        <p:spPr>
          <a:xfrm>
            <a:off x="5789295" y="2969895"/>
            <a:ext cx="6012180" cy="278066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371" y="321814"/>
            <a:ext cx="6986452" cy="901970"/>
          </a:xfrm>
        </p:spPr>
        <p:txBody>
          <a:bodyPr/>
          <a:lstStyle/>
          <a:p>
            <a:r>
              <a:rPr lang="en-US" altLang="zh-CN" b="0" kern="1800" dirty="0">
                <a:latin typeface="Times New Roman" panose="02020603050405020304"/>
              </a:rPr>
              <a:t>3.3 </a:t>
            </a:r>
            <a:r>
              <a:rPr lang="en-US" altLang="zh-CN" b="0" kern="1800" dirty="0">
                <a:latin typeface="Times New Roman" panose="02020603050405020304"/>
                <a:sym typeface="+mn-ea"/>
              </a:rPr>
              <a:t>OAuth 2.0认证</a:t>
            </a:r>
            <a:endParaRPr lang="zh-CN" altLang="en-US" b="0" kern="1800" dirty="0">
              <a:latin typeface="Times New Roman" panose="02020603050405020304"/>
            </a:endParaRPr>
          </a:p>
        </p:txBody>
      </p:sp>
      <p:sp>
        <p:nvSpPr>
          <p:cNvPr id="9" name="矩形 8"/>
          <p:cNvSpPr/>
          <p:nvPr/>
        </p:nvSpPr>
        <p:spPr>
          <a:xfrm>
            <a:off x="5836285" y="3632835"/>
            <a:ext cx="1245235" cy="756285"/>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zh-CN" altLang="en-US" sz="1600"/>
              <a:t>用户</a:t>
            </a:r>
            <a:endParaRPr lang="zh-CN" altLang="en-US" sz="1600"/>
          </a:p>
        </p:txBody>
      </p:sp>
      <p:sp>
        <p:nvSpPr>
          <p:cNvPr id="5" name="矩形 4"/>
          <p:cNvSpPr/>
          <p:nvPr/>
        </p:nvSpPr>
        <p:spPr>
          <a:xfrm>
            <a:off x="9766300" y="4389120"/>
            <a:ext cx="1245235" cy="756285"/>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en-US" altLang="zh-CN" sz="1600"/>
              <a:t>A</a:t>
            </a:r>
            <a:r>
              <a:rPr lang="zh-CN" altLang="en-US" sz="1600"/>
              <a:t>应用</a:t>
            </a:r>
            <a:endParaRPr lang="zh-CN" altLang="en-US" sz="1600"/>
          </a:p>
        </p:txBody>
      </p:sp>
      <p:sp>
        <p:nvSpPr>
          <p:cNvPr id="6" name="矩形 5"/>
          <p:cNvSpPr/>
          <p:nvPr/>
        </p:nvSpPr>
        <p:spPr>
          <a:xfrm>
            <a:off x="9698990" y="1910080"/>
            <a:ext cx="1245235" cy="756285"/>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zh-CN" altLang="en-US" sz="1600"/>
              <a:t>微信</a:t>
            </a:r>
            <a:r>
              <a:rPr lang="en-US" altLang="zh-CN" sz="1600"/>
              <a:t>OAtuth</a:t>
            </a:r>
            <a:endParaRPr lang="en-US" altLang="zh-CN" sz="1600"/>
          </a:p>
        </p:txBody>
      </p:sp>
      <p:cxnSp>
        <p:nvCxnSpPr>
          <p:cNvPr id="53" name="直接箭头连接符 52"/>
          <p:cNvCxnSpPr/>
          <p:nvPr/>
        </p:nvCxnSpPr>
        <p:spPr>
          <a:xfrm>
            <a:off x="7242175" y="4167505"/>
            <a:ext cx="2363470" cy="7219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flipV="1">
            <a:off x="7299960" y="4004310"/>
            <a:ext cx="2352040" cy="675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6974205" y="2199640"/>
            <a:ext cx="2585085" cy="1301115"/>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7173595" y="2386330"/>
            <a:ext cx="2385695" cy="1246505"/>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7987665" y="4521200"/>
            <a:ext cx="309880" cy="368300"/>
          </a:xfrm>
          <a:prstGeom prst="rect">
            <a:avLst/>
          </a:prstGeom>
          <a:noFill/>
        </p:spPr>
        <p:txBody>
          <a:bodyPr wrap="square" rtlCol="0">
            <a:spAutoFit/>
          </a:bodyPr>
          <a:p>
            <a:r>
              <a:rPr lang="en-US" altLang="zh-CN"/>
              <a:t>1</a:t>
            </a:r>
            <a:endParaRPr lang="en-US" altLang="zh-CN"/>
          </a:p>
        </p:txBody>
      </p:sp>
      <p:sp>
        <p:nvSpPr>
          <p:cNvPr id="58" name="文本框 57"/>
          <p:cNvSpPr txBox="1"/>
          <p:nvPr/>
        </p:nvSpPr>
        <p:spPr>
          <a:xfrm>
            <a:off x="8150225" y="4065270"/>
            <a:ext cx="309880" cy="368300"/>
          </a:xfrm>
          <a:prstGeom prst="rect">
            <a:avLst/>
          </a:prstGeom>
          <a:noFill/>
        </p:spPr>
        <p:txBody>
          <a:bodyPr wrap="none" rtlCol="0">
            <a:spAutoFit/>
          </a:bodyPr>
          <a:p>
            <a:r>
              <a:rPr lang="en-US" altLang="zh-CN"/>
              <a:t>2</a:t>
            </a:r>
            <a:endParaRPr lang="en-US" altLang="zh-CN"/>
          </a:p>
        </p:txBody>
      </p:sp>
      <p:sp>
        <p:nvSpPr>
          <p:cNvPr id="59" name="文本框 58"/>
          <p:cNvSpPr txBox="1"/>
          <p:nvPr/>
        </p:nvSpPr>
        <p:spPr>
          <a:xfrm>
            <a:off x="7987665" y="2666365"/>
            <a:ext cx="309880" cy="368300"/>
          </a:xfrm>
          <a:prstGeom prst="rect">
            <a:avLst/>
          </a:prstGeom>
          <a:noFill/>
        </p:spPr>
        <p:txBody>
          <a:bodyPr wrap="none" rtlCol="0">
            <a:spAutoFit/>
          </a:bodyPr>
          <a:p>
            <a:r>
              <a:rPr lang="en-US" altLang="zh-CN"/>
              <a:t>3</a:t>
            </a:r>
            <a:endParaRPr lang="en-US" altLang="zh-CN"/>
          </a:p>
        </p:txBody>
      </p:sp>
      <p:sp>
        <p:nvSpPr>
          <p:cNvPr id="60" name="文本框 59"/>
          <p:cNvSpPr txBox="1"/>
          <p:nvPr/>
        </p:nvSpPr>
        <p:spPr>
          <a:xfrm>
            <a:off x="8321040" y="3034665"/>
            <a:ext cx="309880" cy="368300"/>
          </a:xfrm>
          <a:prstGeom prst="rect">
            <a:avLst/>
          </a:prstGeom>
          <a:noFill/>
        </p:spPr>
        <p:txBody>
          <a:bodyPr wrap="none" rtlCol="0">
            <a:spAutoFit/>
          </a:bodyPr>
          <a:p>
            <a:r>
              <a:rPr lang="en-US" altLang="zh-CN"/>
              <a:t>4</a:t>
            </a:r>
            <a:endParaRPr lang="en-US" altLang="zh-CN"/>
          </a:p>
        </p:txBody>
      </p:sp>
      <p:cxnSp>
        <p:nvCxnSpPr>
          <p:cNvPr id="61" name="直接箭头连接符 60"/>
          <p:cNvCxnSpPr/>
          <p:nvPr/>
        </p:nvCxnSpPr>
        <p:spPr>
          <a:xfrm>
            <a:off x="7358380" y="3759835"/>
            <a:ext cx="2340610" cy="68707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8383270" y="3911600"/>
            <a:ext cx="309880" cy="368300"/>
          </a:xfrm>
          <a:prstGeom prst="rect">
            <a:avLst/>
          </a:prstGeom>
          <a:noFill/>
        </p:spPr>
        <p:txBody>
          <a:bodyPr wrap="none" rtlCol="0">
            <a:spAutoFit/>
          </a:bodyPr>
          <a:p>
            <a:r>
              <a:rPr lang="en-US" altLang="zh-CN"/>
              <a:t>5</a:t>
            </a:r>
            <a:endParaRPr lang="en-US" altLang="zh-CN"/>
          </a:p>
        </p:txBody>
      </p:sp>
      <p:cxnSp>
        <p:nvCxnSpPr>
          <p:cNvPr id="63" name="直接箭头连接符 62"/>
          <p:cNvCxnSpPr/>
          <p:nvPr/>
        </p:nvCxnSpPr>
        <p:spPr>
          <a:xfrm flipH="1" flipV="1">
            <a:off x="10118090" y="2724150"/>
            <a:ext cx="11430" cy="16179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9899015" y="3434080"/>
            <a:ext cx="309880" cy="368300"/>
          </a:xfrm>
          <a:prstGeom prst="rect">
            <a:avLst/>
          </a:prstGeom>
          <a:noFill/>
        </p:spPr>
        <p:txBody>
          <a:bodyPr wrap="none" rtlCol="0">
            <a:spAutoFit/>
          </a:bodyPr>
          <a:p>
            <a:r>
              <a:rPr lang="en-US" altLang="zh-CN"/>
              <a:t>6</a:t>
            </a:r>
            <a:endParaRPr lang="en-US" altLang="zh-CN"/>
          </a:p>
        </p:txBody>
      </p:sp>
      <p:cxnSp>
        <p:nvCxnSpPr>
          <p:cNvPr id="65" name="直接箭头连接符 64"/>
          <p:cNvCxnSpPr/>
          <p:nvPr/>
        </p:nvCxnSpPr>
        <p:spPr>
          <a:xfrm>
            <a:off x="10513695" y="2712085"/>
            <a:ext cx="0" cy="160718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10494645" y="3458210"/>
            <a:ext cx="309880" cy="368300"/>
          </a:xfrm>
          <a:prstGeom prst="rect">
            <a:avLst/>
          </a:prstGeom>
          <a:noFill/>
        </p:spPr>
        <p:txBody>
          <a:bodyPr wrap="none" rtlCol="0">
            <a:spAutoFit/>
          </a:bodyPr>
          <a:p>
            <a:r>
              <a:rPr lang="en-US" altLang="zh-CN"/>
              <a:t>7</a:t>
            </a:r>
            <a:endParaRPr lang="en-US" altLang="zh-CN"/>
          </a:p>
        </p:txBody>
      </p:sp>
      <p:sp>
        <p:nvSpPr>
          <p:cNvPr id="67" name="文本框 66"/>
          <p:cNvSpPr txBox="1"/>
          <p:nvPr/>
        </p:nvSpPr>
        <p:spPr>
          <a:xfrm>
            <a:off x="6459855" y="2209800"/>
            <a:ext cx="2570480" cy="368300"/>
          </a:xfrm>
          <a:prstGeom prst="rect">
            <a:avLst/>
          </a:prstGeom>
          <a:noFill/>
        </p:spPr>
        <p:txBody>
          <a:bodyPr wrap="none" rtlCol="0">
            <a:spAutoFit/>
          </a:bodyPr>
          <a:p>
            <a:pPr algn="l"/>
            <a:r>
              <a:rPr lang="zh-CN" altLang="en-US"/>
              <a:t>获取</a:t>
            </a:r>
            <a:r>
              <a:rPr lang="zh-CN" altLang="en-US">
                <a:sym typeface="+mn-ea"/>
              </a:rPr>
              <a:t>authorization</a:t>
            </a:r>
            <a:r>
              <a:rPr lang="en-US" altLang="zh-CN">
                <a:sym typeface="+mn-ea"/>
              </a:rPr>
              <a:t>_</a:t>
            </a:r>
            <a:r>
              <a:rPr lang="en-US" altLang="zh-CN"/>
              <a:t>code</a:t>
            </a:r>
            <a:endParaRPr lang="en-US" altLang="zh-CN"/>
          </a:p>
        </p:txBody>
      </p:sp>
      <p:sp>
        <p:nvSpPr>
          <p:cNvPr id="68" name="文本框 67"/>
          <p:cNvSpPr txBox="1"/>
          <p:nvPr/>
        </p:nvSpPr>
        <p:spPr>
          <a:xfrm>
            <a:off x="9559290" y="5649595"/>
            <a:ext cx="2322195" cy="922020"/>
          </a:xfrm>
          <a:prstGeom prst="rect">
            <a:avLst/>
          </a:prstGeom>
          <a:noFill/>
        </p:spPr>
        <p:txBody>
          <a:bodyPr wrap="square" rtlCol="0">
            <a:spAutoFit/>
          </a:bodyPr>
          <a:p>
            <a:pPr algn="l"/>
            <a:r>
              <a:rPr lang="zh-CN" altLang="en-US"/>
              <a:t>根据</a:t>
            </a:r>
            <a:r>
              <a:rPr lang="zh-CN" altLang="en-US">
                <a:sym typeface="+mn-ea"/>
              </a:rPr>
              <a:t>authorization</a:t>
            </a:r>
            <a:r>
              <a:rPr lang="en-US" altLang="zh-CN">
                <a:sym typeface="+mn-ea"/>
              </a:rPr>
              <a:t>_</a:t>
            </a:r>
            <a:r>
              <a:rPr lang="en-US" altLang="zh-CN"/>
              <a:t>code</a:t>
            </a:r>
            <a:r>
              <a:rPr lang="zh-CN" altLang="en-US"/>
              <a:t>获取</a:t>
            </a:r>
            <a:r>
              <a:rPr lang="en-US" altLang="zh-CN"/>
              <a:t>token</a:t>
            </a:r>
            <a:endParaRPr lang="en-US" altLang="zh-CN"/>
          </a:p>
        </p:txBody>
      </p:sp>
      <p:sp>
        <p:nvSpPr>
          <p:cNvPr id="69" name="文本框 68"/>
          <p:cNvSpPr txBox="1"/>
          <p:nvPr/>
        </p:nvSpPr>
        <p:spPr>
          <a:xfrm>
            <a:off x="286385" y="1223645"/>
            <a:ext cx="6257290" cy="5631180"/>
          </a:xfrm>
          <a:prstGeom prst="rect">
            <a:avLst/>
          </a:prstGeom>
          <a:noFill/>
        </p:spPr>
        <p:txBody>
          <a:bodyPr wrap="square" rtlCol="0">
            <a:spAutoFit/>
          </a:bodyPr>
          <a:p>
            <a:pPr marL="0" indent="0" algn="l">
              <a:lnSpc>
                <a:spcPct val="150000"/>
              </a:lnSpc>
              <a:buNone/>
            </a:pPr>
            <a:r>
              <a:rPr lang="zh-CN" altLang="en-US" sz="2000">
                <a:latin typeface="微软雅黑" charset="0"/>
                <a:ea typeface="微软雅黑" charset="0"/>
                <a:cs typeface="微软雅黑" charset="0"/>
              </a:rPr>
              <a:t>主要流程</a:t>
            </a:r>
            <a:endParaRPr lang="zh-CN" altLang="en-US" sz="2000">
              <a:latin typeface="微软雅黑" charset="0"/>
              <a:ea typeface="微软雅黑" charset="0"/>
              <a:cs typeface="微软雅黑" charset="0"/>
            </a:endParaRPr>
          </a:p>
          <a:p>
            <a:pPr marL="342900" indent="-342900" algn="l">
              <a:lnSpc>
                <a:spcPct val="150000"/>
              </a:lnSpc>
              <a:buAutoNum type="arabicPeriod"/>
            </a:pPr>
            <a:r>
              <a:rPr lang="zh-CN" altLang="en-US" sz="2000">
                <a:latin typeface="微软雅黑" charset="0"/>
                <a:ea typeface="微软雅黑" charset="0"/>
                <a:cs typeface="微软雅黑" charset="0"/>
              </a:rPr>
              <a:t>用户想通过微信登录</a:t>
            </a:r>
            <a:r>
              <a:rPr lang="en-US" altLang="zh-CN" sz="2000">
                <a:latin typeface="微软雅黑" charset="0"/>
                <a:ea typeface="微软雅黑" charset="0"/>
                <a:cs typeface="微软雅黑" charset="0"/>
              </a:rPr>
              <a:t>/</a:t>
            </a:r>
            <a:r>
              <a:rPr lang="zh-CN" altLang="en-US" sz="2000">
                <a:latin typeface="微软雅黑" charset="0"/>
                <a:ea typeface="微软雅黑" charset="0"/>
                <a:cs typeface="微软雅黑" charset="0"/>
              </a:rPr>
              <a:t>注册</a:t>
            </a:r>
            <a:r>
              <a:rPr lang="en-US" altLang="zh-CN" sz="2000">
                <a:latin typeface="微软雅黑" charset="0"/>
                <a:ea typeface="微软雅黑" charset="0"/>
                <a:cs typeface="微软雅黑" charset="0"/>
              </a:rPr>
              <a:t>A</a:t>
            </a:r>
            <a:r>
              <a:rPr lang="zh-CN" altLang="en-US" sz="2000">
                <a:latin typeface="微软雅黑" charset="0"/>
                <a:ea typeface="微软雅黑" charset="0"/>
                <a:cs typeface="微软雅黑" charset="0"/>
              </a:rPr>
              <a:t>应用</a:t>
            </a:r>
            <a:endParaRPr lang="zh-CN" altLang="en-US" sz="2000">
              <a:latin typeface="微软雅黑" charset="0"/>
              <a:ea typeface="微软雅黑" charset="0"/>
              <a:cs typeface="微软雅黑" charset="0"/>
            </a:endParaRPr>
          </a:p>
          <a:p>
            <a:pPr marL="342900" indent="-342900" algn="l">
              <a:lnSpc>
                <a:spcPct val="150000"/>
              </a:lnSpc>
              <a:buAutoNum type="arabicPeriod"/>
            </a:pPr>
            <a:r>
              <a:rPr lang="en-US" altLang="zh-CN" sz="2000">
                <a:latin typeface="微软雅黑" charset="0"/>
                <a:ea typeface="微软雅黑" charset="0"/>
                <a:cs typeface="微软雅黑" charset="0"/>
              </a:rPr>
              <a:t>A</a:t>
            </a:r>
            <a:r>
              <a:rPr lang="zh-CN" altLang="en-US" sz="2000">
                <a:latin typeface="微软雅黑" charset="0"/>
                <a:ea typeface="微软雅黑" charset="0"/>
                <a:cs typeface="微软雅黑" charset="0"/>
              </a:rPr>
              <a:t>应用让用户携带着</a:t>
            </a:r>
            <a:r>
              <a:rPr lang="en-US" altLang="zh-CN" sz="2000">
                <a:latin typeface="微软雅黑" charset="0"/>
                <a:ea typeface="微软雅黑" charset="0"/>
                <a:cs typeface="微软雅黑" charset="0"/>
              </a:rPr>
              <a:t>A</a:t>
            </a:r>
            <a:r>
              <a:rPr lang="zh-CN" altLang="en-US" sz="2000">
                <a:latin typeface="微软雅黑" charset="0"/>
                <a:ea typeface="微软雅黑" charset="0"/>
                <a:cs typeface="微软雅黑" charset="0"/>
              </a:rPr>
              <a:t>应用的</a:t>
            </a:r>
            <a:r>
              <a:rPr lang="en-US" altLang="zh-CN" sz="2000">
                <a:latin typeface="微软雅黑" charset="0"/>
                <a:ea typeface="微软雅黑" charset="0"/>
                <a:cs typeface="微软雅黑" charset="0"/>
              </a:rPr>
              <a:t>client_id</a:t>
            </a:r>
            <a:r>
              <a:rPr lang="zh-CN" altLang="en-US" sz="2000">
                <a:latin typeface="微软雅黑" charset="0"/>
                <a:ea typeface="微软雅黑" charset="0"/>
                <a:cs typeface="微软雅黑" charset="0"/>
              </a:rPr>
              <a:t>去找微信要</a:t>
            </a:r>
            <a:r>
              <a:rPr lang="zh-CN" altLang="en-US" sz="2000">
                <a:sym typeface="+mn-ea"/>
              </a:rPr>
              <a:t>authorization</a:t>
            </a:r>
            <a:r>
              <a:rPr lang="en-US" altLang="zh-CN" sz="2000">
                <a:sym typeface="+mn-ea"/>
              </a:rPr>
              <a:t>_</a:t>
            </a:r>
            <a:r>
              <a:rPr lang="en-US" altLang="zh-CN" sz="2000">
                <a:latin typeface="微软雅黑" charset="0"/>
                <a:ea typeface="微软雅黑" charset="0"/>
                <a:cs typeface="微软雅黑" charset="0"/>
              </a:rPr>
              <a:t>code</a:t>
            </a:r>
            <a:endParaRPr lang="en-US" altLang="zh-CN" sz="2000">
              <a:latin typeface="微软雅黑" charset="0"/>
              <a:ea typeface="微软雅黑" charset="0"/>
              <a:cs typeface="微软雅黑" charset="0"/>
            </a:endParaRPr>
          </a:p>
          <a:p>
            <a:pPr marL="342900" indent="-342900" algn="l">
              <a:lnSpc>
                <a:spcPct val="150000"/>
              </a:lnSpc>
              <a:buAutoNum type="arabicPeriod"/>
            </a:pPr>
            <a:r>
              <a:rPr lang="zh-CN" altLang="en-US" sz="2000">
                <a:latin typeface="微软雅黑" charset="0"/>
                <a:ea typeface="微软雅黑" charset="0"/>
                <a:cs typeface="微软雅黑" charset="0"/>
              </a:rPr>
              <a:t>用户携带着</a:t>
            </a:r>
            <a:r>
              <a:rPr lang="en-US" altLang="zh-CN" sz="2000">
                <a:latin typeface="微软雅黑" charset="0"/>
                <a:ea typeface="微软雅黑" charset="0"/>
                <a:cs typeface="微软雅黑" charset="0"/>
              </a:rPr>
              <a:t>A</a:t>
            </a:r>
            <a:r>
              <a:rPr lang="zh-CN" altLang="en-US" sz="2000">
                <a:latin typeface="微软雅黑" charset="0"/>
                <a:ea typeface="微软雅黑" charset="0"/>
                <a:cs typeface="微软雅黑" charset="0"/>
              </a:rPr>
              <a:t>应用的</a:t>
            </a:r>
            <a:r>
              <a:rPr lang="en-US" altLang="zh-CN" sz="2000">
                <a:latin typeface="微软雅黑" charset="0"/>
                <a:ea typeface="微软雅黑" charset="0"/>
                <a:cs typeface="微软雅黑" charset="0"/>
              </a:rPr>
              <a:t>client_id</a:t>
            </a:r>
            <a:r>
              <a:rPr lang="zh-CN" altLang="en-US" sz="2000">
                <a:latin typeface="微软雅黑" charset="0"/>
                <a:ea typeface="微软雅黑" charset="0"/>
                <a:cs typeface="微软雅黑" charset="0"/>
              </a:rPr>
              <a:t>找微信要</a:t>
            </a:r>
            <a:r>
              <a:rPr lang="zh-CN" altLang="en-US" sz="2000">
                <a:sym typeface="+mn-ea"/>
              </a:rPr>
              <a:t>authorization</a:t>
            </a:r>
            <a:r>
              <a:rPr lang="en-US" altLang="zh-CN" sz="2000">
                <a:sym typeface="+mn-ea"/>
              </a:rPr>
              <a:t>_</a:t>
            </a:r>
            <a:r>
              <a:rPr lang="en-US" altLang="zh-CN" sz="2000">
                <a:latin typeface="微软雅黑" charset="0"/>
                <a:ea typeface="微软雅黑" charset="0"/>
                <a:cs typeface="微软雅黑" charset="0"/>
              </a:rPr>
              <a:t>code</a:t>
            </a:r>
            <a:endParaRPr lang="en-US" altLang="zh-CN" sz="2000">
              <a:latin typeface="微软雅黑" charset="0"/>
              <a:ea typeface="微软雅黑" charset="0"/>
              <a:cs typeface="微软雅黑" charset="0"/>
            </a:endParaRPr>
          </a:p>
          <a:p>
            <a:pPr marL="342900" indent="-342900" algn="l">
              <a:lnSpc>
                <a:spcPct val="150000"/>
              </a:lnSpc>
              <a:buAutoNum type="arabicPeriod"/>
            </a:pPr>
            <a:r>
              <a:rPr lang="zh-CN" altLang="en-US" sz="2000">
                <a:latin typeface="微软雅黑" charset="0"/>
                <a:ea typeface="微软雅黑" charset="0"/>
                <a:cs typeface="微软雅黑" charset="0"/>
              </a:rPr>
              <a:t>微信确认</a:t>
            </a:r>
            <a:r>
              <a:rPr lang="en-US" altLang="zh-CN" sz="2000">
                <a:latin typeface="微软雅黑" charset="0"/>
                <a:ea typeface="微软雅黑" charset="0"/>
                <a:cs typeface="微软雅黑" charset="0"/>
              </a:rPr>
              <a:t>client_id</a:t>
            </a:r>
            <a:r>
              <a:rPr lang="zh-CN" altLang="en-US" sz="2000">
                <a:latin typeface="微软雅黑" charset="0"/>
                <a:ea typeface="微软雅黑" charset="0"/>
                <a:cs typeface="微软雅黑" charset="0"/>
              </a:rPr>
              <a:t>是在它那登记的，然后生成</a:t>
            </a:r>
            <a:r>
              <a:rPr lang="zh-CN" altLang="en-US" sz="2000">
                <a:sym typeface="+mn-ea"/>
              </a:rPr>
              <a:t>authorization</a:t>
            </a:r>
            <a:r>
              <a:rPr lang="en-US" altLang="zh-CN" sz="2000">
                <a:sym typeface="+mn-ea"/>
              </a:rPr>
              <a:t>_</a:t>
            </a:r>
            <a:r>
              <a:rPr lang="en-US" altLang="zh-CN" sz="2000">
                <a:latin typeface="微软雅黑" charset="0"/>
                <a:ea typeface="微软雅黑" charset="0"/>
                <a:cs typeface="微软雅黑" charset="0"/>
              </a:rPr>
              <a:t>code</a:t>
            </a:r>
            <a:endParaRPr lang="en-US" altLang="zh-CN" sz="2000">
              <a:latin typeface="微软雅黑" charset="0"/>
              <a:ea typeface="微软雅黑" charset="0"/>
              <a:cs typeface="微软雅黑" charset="0"/>
            </a:endParaRPr>
          </a:p>
          <a:p>
            <a:pPr marL="342900" indent="-342900" algn="l">
              <a:lnSpc>
                <a:spcPct val="150000"/>
              </a:lnSpc>
              <a:buAutoNum type="arabicPeriod"/>
            </a:pPr>
            <a:r>
              <a:rPr lang="zh-CN" altLang="en-US" sz="2000">
                <a:latin typeface="微软雅黑" charset="0"/>
                <a:ea typeface="微软雅黑" charset="0"/>
                <a:cs typeface="微软雅黑" charset="0"/>
              </a:rPr>
              <a:t>用户把微信返回的</a:t>
            </a:r>
            <a:r>
              <a:rPr lang="zh-CN" altLang="en-US" sz="2000">
                <a:sym typeface="+mn-ea"/>
              </a:rPr>
              <a:t>authorization</a:t>
            </a:r>
            <a:r>
              <a:rPr lang="en-US" altLang="zh-CN" sz="2000">
                <a:sym typeface="+mn-ea"/>
              </a:rPr>
              <a:t>_</a:t>
            </a:r>
            <a:r>
              <a:rPr lang="en-US" altLang="zh-CN" sz="2000">
                <a:latin typeface="微软雅黑" charset="0"/>
                <a:ea typeface="微软雅黑" charset="0"/>
                <a:cs typeface="微软雅黑" charset="0"/>
              </a:rPr>
              <a:t>code</a:t>
            </a:r>
            <a:r>
              <a:rPr lang="zh-CN" altLang="en-US" sz="2000">
                <a:latin typeface="微软雅黑" charset="0"/>
                <a:ea typeface="微软雅黑" charset="0"/>
                <a:cs typeface="微软雅黑" charset="0"/>
              </a:rPr>
              <a:t>给了</a:t>
            </a:r>
            <a:r>
              <a:rPr lang="en-US" altLang="zh-CN" sz="2000">
                <a:latin typeface="微软雅黑" charset="0"/>
                <a:ea typeface="微软雅黑" charset="0"/>
                <a:cs typeface="微软雅黑" charset="0"/>
              </a:rPr>
              <a:t>A</a:t>
            </a:r>
            <a:r>
              <a:rPr lang="zh-CN" altLang="en-US" sz="2000">
                <a:latin typeface="微软雅黑" charset="0"/>
                <a:ea typeface="微软雅黑" charset="0"/>
                <a:cs typeface="微软雅黑" charset="0"/>
              </a:rPr>
              <a:t>应用</a:t>
            </a:r>
            <a:endParaRPr lang="zh-CN" altLang="en-US" sz="2000">
              <a:latin typeface="微软雅黑" charset="0"/>
              <a:ea typeface="微软雅黑" charset="0"/>
              <a:cs typeface="微软雅黑" charset="0"/>
            </a:endParaRPr>
          </a:p>
          <a:p>
            <a:pPr marL="342900" indent="-342900" algn="l">
              <a:lnSpc>
                <a:spcPct val="150000"/>
              </a:lnSpc>
              <a:buAutoNum type="arabicPeriod"/>
            </a:pPr>
            <a:r>
              <a:rPr lang="en-US" altLang="zh-CN" sz="2000">
                <a:latin typeface="微软雅黑" charset="0"/>
                <a:ea typeface="微软雅黑" charset="0"/>
                <a:cs typeface="微软雅黑" charset="0"/>
              </a:rPr>
              <a:t>A</a:t>
            </a:r>
            <a:r>
              <a:rPr lang="zh-CN" altLang="en-US" sz="2000">
                <a:latin typeface="微软雅黑" charset="0"/>
                <a:ea typeface="微软雅黑" charset="0"/>
                <a:cs typeface="微软雅黑" charset="0"/>
              </a:rPr>
              <a:t>应用根据</a:t>
            </a:r>
            <a:r>
              <a:rPr lang="zh-CN" altLang="en-US" sz="2000">
                <a:sym typeface="+mn-ea"/>
              </a:rPr>
              <a:t>authorization</a:t>
            </a:r>
            <a:r>
              <a:rPr lang="en-US" altLang="zh-CN" sz="2000">
                <a:sym typeface="+mn-ea"/>
              </a:rPr>
              <a:t>_</a:t>
            </a:r>
            <a:r>
              <a:rPr lang="en-US" altLang="zh-CN" sz="2000">
                <a:latin typeface="微软雅黑" charset="0"/>
                <a:ea typeface="微软雅黑" charset="0"/>
                <a:cs typeface="微软雅黑" charset="0"/>
              </a:rPr>
              <a:t>code</a:t>
            </a:r>
            <a:r>
              <a:rPr lang="zh-CN" altLang="en-US" sz="2000">
                <a:latin typeface="微软雅黑" charset="0"/>
                <a:ea typeface="微软雅黑" charset="0"/>
                <a:cs typeface="微软雅黑" charset="0"/>
              </a:rPr>
              <a:t>去微信请求</a:t>
            </a:r>
            <a:r>
              <a:rPr lang="en-US" altLang="zh-CN" sz="2000">
                <a:latin typeface="微软雅黑" charset="0"/>
                <a:ea typeface="微软雅黑" charset="0"/>
                <a:cs typeface="微软雅黑" charset="0"/>
              </a:rPr>
              <a:t>token</a:t>
            </a:r>
            <a:endParaRPr lang="en-US" altLang="zh-CN" sz="2000">
              <a:latin typeface="微软雅黑" charset="0"/>
              <a:ea typeface="微软雅黑" charset="0"/>
              <a:cs typeface="微软雅黑" charset="0"/>
            </a:endParaRPr>
          </a:p>
          <a:p>
            <a:pPr lvl="1" indent="0" algn="l">
              <a:lnSpc>
                <a:spcPct val="150000"/>
              </a:lnSpc>
              <a:buNone/>
            </a:pPr>
            <a:r>
              <a:rPr lang="zh-CN" altLang="en-US" sz="2000">
                <a:latin typeface="微软雅黑" charset="0"/>
                <a:ea typeface="微软雅黑" charset="0"/>
                <a:cs typeface="微软雅黑" charset="0"/>
              </a:rPr>
              <a:t>微信通过</a:t>
            </a:r>
            <a:r>
              <a:rPr lang="en-US" altLang="zh-CN" sz="2000">
                <a:latin typeface="微软雅黑" charset="0"/>
                <a:ea typeface="微软雅黑" charset="0"/>
                <a:cs typeface="微软雅黑" charset="0"/>
              </a:rPr>
              <a:t>client_id</a:t>
            </a:r>
            <a:r>
              <a:rPr lang="zh-CN" altLang="en-US" sz="2000">
                <a:latin typeface="微软雅黑" charset="0"/>
                <a:ea typeface="微软雅黑" charset="0"/>
                <a:cs typeface="微软雅黑" charset="0"/>
              </a:rPr>
              <a:t>、</a:t>
            </a:r>
            <a:r>
              <a:rPr lang="en-US" altLang="zh-CN" sz="2000">
                <a:latin typeface="微软雅黑" charset="0"/>
                <a:ea typeface="微软雅黑" charset="0"/>
                <a:cs typeface="微软雅黑" charset="0"/>
              </a:rPr>
              <a:t>client_secret</a:t>
            </a:r>
            <a:r>
              <a:rPr lang="zh-CN" altLang="en-US" sz="2000">
                <a:latin typeface="微软雅黑" charset="0"/>
                <a:ea typeface="微软雅黑" charset="0"/>
                <a:cs typeface="微软雅黑" charset="0"/>
              </a:rPr>
              <a:t>确认是</a:t>
            </a:r>
            <a:r>
              <a:rPr lang="en-US" altLang="zh-CN" sz="2000">
                <a:latin typeface="微软雅黑" charset="0"/>
                <a:ea typeface="微软雅黑" charset="0"/>
                <a:cs typeface="微软雅黑" charset="0"/>
              </a:rPr>
              <a:t>A</a:t>
            </a:r>
            <a:r>
              <a:rPr lang="zh-CN" altLang="en-US" sz="2000">
                <a:latin typeface="微软雅黑" charset="0"/>
                <a:ea typeface="微软雅黑" charset="0"/>
                <a:cs typeface="微软雅黑" charset="0"/>
              </a:rPr>
              <a:t>应用</a:t>
            </a:r>
            <a:endParaRPr lang="en-US" altLang="zh-CN" sz="2000">
              <a:latin typeface="微软雅黑" charset="0"/>
              <a:ea typeface="微软雅黑" charset="0"/>
              <a:cs typeface="微软雅黑" charset="0"/>
            </a:endParaRPr>
          </a:p>
          <a:p>
            <a:pPr marL="342900" indent="-342900" algn="l">
              <a:lnSpc>
                <a:spcPct val="150000"/>
              </a:lnSpc>
              <a:buAutoNum type="arabicPeriod"/>
            </a:pPr>
            <a:r>
              <a:rPr lang="zh-CN" altLang="en-US" sz="2000">
                <a:latin typeface="微软雅黑" charset="0"/>
                <a:ea typeface="微软雅黑" charset="0"/>
                <a:cs typeface="微软雅黑" charset="0"/>
              </a:rPr>
              <a:t>微信返回</a:t>
            </a:r>
            <a:r>
              <a:rPr lang="en-US" altLang="zh-CN" sz="2000">
                <a:latin typeface="微软雅黑" charset="0"/>
                <a:ea typeface="微软雅黑" charset="0"/>
                <a:cs typeface="微软雅黑" charset="0"/>
              </a:rPr>
              <a:t>token</a:t>
            </a:r>
            <a:endParaRPr lang="en-US" altLang="zh-CN" sz="2000">
              <a:latin typeface="微软雅黑" charset="0"/>
              <a:ea typeface="微软雅黑" charset="0"/>
              <a:cs typeface="微软雅黑"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371" y="321814"/>
            <a:ext cx="6986452" cy="901970"/>
          </a:xfrm>
        </p:spPr>
        <p:txBody>
          <a:bodyPr/>
          <a:lstStyle/>
          <a:p>
            <a:r>
              <a:rPr lang="en-US" altLang="zh-CN" b="0" kern="1800" dirty="0">
                <a:latin typeface="Times New Roman" panose="02020603050405020304"/>
              </a:rPr>
              <a:t>3.3 </a:t>
            </a:r>
            <a:r>
              <a:rPr lang="en-US" altLang="zh-CN" b="0" kern="1800" dirty="0">
                <a:latin typeface="Times New Roman" panose="02020603050405020304"/>
                <a:sym typeface="+mn-ea"/>
              </a:rPr>
              <a:t>OAuth 2.0认证</a:t>
            </a:r>
            <a:endParaRPr lang="zh-CN" altLang="en-US" b="0" kern="1800" dirty="0">
              <a:latin typeface="Times New Roman" panose="02020603050405020304"/>
            </a:endParaRPr>
          </a:p>
        </p:txBody>
      </p:sp>
      <p:sp>
        <p:nvSpPr>
          <p:cNvPr id="3" name="文本框 2"/>
          <p:cNvSpPr txBox="1"/>
          <p:nvPr/>
        </p:nvSpPr>
        <p:spPr>
          <a:xfrm>
            <a:off x="250370" y="1223441"/>
            <a:ext cx="11551105" cy="2553335"/>
          </a:xfrm>
          <a:prstGeom prst="rect">
            <a:avLst/>
          </a:prstGeom>
          <a:noFill/>
        </p:spPr>
        <p:txBody>
          <a:bodyPr wrap="square" rtlCol="0">
            <a:spAutoFit/>
          </a:bodyPr>
          <a:lstStyle/>
          <a:p>
            <a:pPr marL="109855">
              <a:lnSpc>
                <a:spcPct val="150000"/>
              </a:lnSpc>
              <a:spcBef>
                <a:spcPts val="400"/>
              </a:spcBef>
              <a:buClr>
                <a:schemeClr val="accent1"/>
              </a:buClr>
              <a:buSzPct val="68000"/>
            </a:pPr>
            <a:endParaRPr lang="en-US" altLang="zh-CN" sz="2000" dirty="0"/>
          </a:p>
          <a:p>
            <a:pPr lvl="2" indent="0">
              <a:lnSpc>
                <a:spcPct val="150000"/>
              </a:lnSpc>
              <a:buFont typeface="+mj-lt"/>
              <a:buNone/>
            </a:pP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8" name="矩形 7"/>
          <p:cNvSpPr/>
          <p:nvPr/>
        </p:nvSpPr>
        <p:spPr>
          <a:xfrm>
            <a:off x="1744980" y="2293620"/>
            <a:ext cx="966470" cy="39560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sz="1600"/>
              <a:t>浏览器</a:t>
            </a:r>
            <a:endParaRPr lang="zh-CN" altLang="en-US" sz="1600"/>
          </a:p>
        </p:txBody>
      </p:sp>
      <p:sp>
        <p:nvSpPr>
          <p:cNvPr id="9" name="矩形 8"/>
          <p:cNvSpPr/>
          <p:nvPr/>
        </p:nvSpPr>
        <p:spPr>
          <a:xfrm>
            <a:off x="266065" y="2293620"/>
            <a:ext cx="966470" cy="39560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sz="1600"/>
              <a:t>用户</a:t>
            </a:r>
            <a:endParaRPr lang="zh-CN" altLang="en-US" sz="1600"/>
          </a:p>
        </p:txBody>
      </p:sp>
      <p:sp>
        <p:nvSpPr>
          <p:cNvPr id="10" name="矩形 9"/>
          <p:cNvSpPr/>
          <p:nvPr/>
        </p:nvSpPr>
        <p:spPr>
          <a:xfrm>
            <a:off x="3217545" y="2293620"/>
            <a:ext cx="1315085" cy="39560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sz="1600">
                <a:solidFill>
                  <a:srgbClr val="FF0000"/>
                </a:solidFill>
              </a:rPr>
              <a:t>X</a:t>
            </a:r>
            <a:r>
              <a:rPr lang="zh-CN" altLang="en-US" sz="1600"/>
              <a:t>应用后端</a:t>
            </a:r>
            <a:endParaRPr lang="zh-CN" altLang="en-US" sz="1600"/>
          </a:p>
        </p:txBody>
      </p:sp>
      <p:sp>
        <p:nvSpPr>
          <p:cNvPr id="11" name="矩形 10"/>
          <p:cNvSpPr/>
          <p:nvPr/>
        </p:nvSpPr>
        <p:spPr>
          <a:xfrm>
            <a:off x="5262880" y="2293620"/>
            <a:ext cx="1315085" cy="39560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sz="1600"/>
              <a:t>认证服务器</a:t>
            </a:r>
            <a:endParaRPr lang="zh-CN" altLang="en-US" sz="1600"/>
          </a:p>
        </p:txBody>
      </p:sp>
      <p:sp>
        <p:nvSpPr>
          <p:cNvPr id="12" name="矩形 11"/>
          <p:cNvSpPr/>
          <p:nvPr/>
        </p:nvSpPr>
        <p:spPr>
          <a:xfrm>
            <a:off x="7045325" y="2293620"/>
            <a:ext cx="1315085" cy="39560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sz="1600"/>
              <a:t>资源服务器</a:t>
            </a:r>
            <a:endParaRPr lang="zh-CN" altLang="en-US" sz="1600"/>
          </a:p>
        </p:txBody>
      </p:sp>
      <p:sp>
        <p:nvSpPr>
          <p:cNvPr id="13" name="左大括号 12"/>
          <p:cNvSpPr/>
          <p:nvPr/>
        </p:nvSpPr>
        <p:spPr>
          <a:xfrm rot="5400000">
            <a:off x="6557645" y="1402715"/>
            <a:ext cx="263525" cy="1350010"/>
          </a:xfrm>
          <a:prstGeom prst="leftBrace">
            <a:avLst>
              <a:gd name="adj1" fmla="val 8333"/>
              <a:gd name="adj2" fmla="val 44839"/>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cxnSp>
        <p:nvCxnSpPr>
          <p:cNvPr id="15" name="直接连接符 14"/>
          <p:cNvCxnSpPr>
            <a:stCxn id="9" idx="2"/>
          </p:cNvCxnSpPr>
          <p:nvPr/>
        </p:nvCxnSpPr>
        <p:spPr>
          <a:xfrm flipH="1">
            <a:off x="735330" y="2703830"/>
            <a:ext cx="13970" cy="3489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8" idx="2"/>
          </p:cNvCxnSpPr>
          <p:nvPr/>
        </p:nvCxnSpPr>
        <p:spPr>
          <a:xfrm flipH="1">
            <a:off x="2221865" y="2703830"/>
            <a:ext cx="6350" cy="3424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0" idx="2"/>
          </p:cNvCxnSpPr>
          <p:nvPr/>
        </p:nvCxnSpPr>
        <p:spPr>
          <a:xfrm>
            <a:off x="3875405" y="2689225"/>
            <a:ext cx="27940" cy="3392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1" idx="2"/>
          </p:cNvCxnSpPr>
          <p:nvPr/>
        </p:nvCxnSpPr>
        <p:spPr>
          <a:xfrm>
            <a:off x="5920740" y="2703830"/>
            <a:ext cx="5080" cy="3411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2" idx="2"/>
          </p:cNvCxnSpPr>
          <p:nvPr/>
        </p:nvCxnSpPr>
        <p:spPr>
          <a:xfrm>
            <a:off x="7703185" y="2703830"/>
            <a:ext cx="15240" cy="3458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755650" y="2968625"/>
            <a:ext cx="1420495" cy="120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170940" y="2705100"/>
            <a:ext cx="589280" cy="275590"/>
          </a:xfrm>
          <a:prstGeom prst="rect">
            <a:avLst/>
          </a:prstGeom>
          <a:noFill/>
        </p:spPr>
        <p:txBody>
          <a:bodyPr wrap="none" rtlCol="0">
            <a:spAutoFit/>
          </a:bodyPr>
          <a:p>
            <a:r>
              <a:rPr lang="zh-CN" altLang="en-US" sz="1200"/>
              <a:t>访问</a:t>
            </a:r>
            <a:r>
              <a:rPr lang="en-US" altLang="zh-CN" sz="1200">
                <a:solidFill>
                  <a:srgbClr val="FF0000"/>
                </a:solidFill>
              </a:rPr>
              <a:t>X</a:t>
            </a:r>
            <a:endParaRPr lang="en-US" altLang="zh-CN" sz="1200">
              <a:solidFill>
                <a:srgbClr val="FF0000"/>
              </a:solidFill>
            </a:endParaRPr>
          </a:p>
        </p:txBody>
      </p:sp>
      <p:cxnSp>
        <p:nvCxnSpPr>
          <p:cNvPr id="23" name="直接箭头连接符 22"/>
          <p:cNvCxnSpPr/>
          <p:nvPr/>
        </p:nvCxnSpPr>
        <p:spPr>
          <a:xfrm flipV="1">
            <a:off x="2240280" y="3048635"/>
            <a:ext cx="1592580" cy="82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2272665" y="3195955"/>
            <a:ext cx="1568450" cy="15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802640" y="3317875"/>
            <a:ext cx="1388745" cy="165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770255" y="3530600"/>
            <a:ext cx="1437640" cy="165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943610" y="3401060"/>
            <a:ext cx="1249680" cy="275590"/>
          </a:xfrm>
          <a:prstGeom prst="rect">
            <a:avLst/>
          </a:prstGeom>
          <a:noFill/>
        </p:spPr>
        <p:txBody>
          <a:bodyPr wrap="none" rtlCol="0">
            <a:spAutoFit/>
          </a:bodyPr>
          <a:p>
            <a:r>
              <a:rPr lang="zh-CN" altLang="en-US" sz="1200"/>
              <a:t>点击第三方登录</a:t>
            </a:r>
            <a:endParaRPr lang="zh-CN" altLang="en-US" sz="1200"/>
          </a:p>
        </p:txBody>
      </p:sp>
      <p:cxnSp>
        <p:nvCxnSpPr>
          <p:cNvPr id="28" name="直接箭头连接符 27"/>
          <p:cNvCxnSpPr/>
          <p:nvPr/>
        </p:nvCxnSpPr>
        <p:spPr>
          <a:xfrm>
            <a:off x="2249805" y="3640455"/>
            <a:ext cx="1600835" cy="76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2266315" y="3787140"/>
            <a:ext cx="1576070" cy="825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2262505" y="3825875"/>
            <a:ext cx="2468245" cy="275590"/>
          </a:xfrm>
          <a:prstGeom prst="rect">
            <a:avLst/>
          </a:prstGeom>
          <a:noFill/>
        </p:spPr>
        <p:txBody>
          <a:bodyPr wrap="none" rtlCol="0">
            <a:spAutoFit/>
          </a:bodyPr>
          <a:p>
            <a:r>
              <a:rPr lang="zh-CN" altLang="en-US" sz="1200"/>
              <a:t>返回重定向认证服务地址（</a:t>
            </a:r>
            <a:r>
              <a:rPr lang="en-US" altLang="zh-CN" sz="1200">
                <a:solidFill>
                  <a:srgbClr val="FF0000"/>
                </a:solidFill>
              </a:rPr>
              <a:t>url-1</a:t>
            </a:r>
            <a:r>
              <a:rPr lang="zh-CN" altLang="en-US" sz="1200">
                <a:solidFill>
                  <a:srgbClr val="FF0000"/>
                </a:solidFill>
              </a:rPr>
              <a:t>）</a:t>
            </a:r>
            <a:endParaRPr lang="zh-CN" altLang="en-US" sz="1200">
              <a:solidFill>
                <a:srgbClr val="FF0000"/>
              </a:solidFill>
            </a:endParaRPr>
          </a:p>
        </p:txBody>
      </p:sp>
      <p:cxnSp>
        <p:nvCxnSpPr>
          <p:cNvPr id="32" name="直接箭头连接符 31"/>
          <p:cNvCxnSpPr/>
          <p:nvPr/>
        </p:nvCxnSpPr>
        <p:spPr>
          <a:xfrm flipV="1">
            <a:off x="2282825" y="4120515"/>
            <a:ext cx="3593465" cy="2476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812800" y="4279265"/>
            <a:ext cx="5038725"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820420" y="4470400"/>
            <a:ext cx="4998720" cy="1651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820420" y="4525645"/>
            <a:ext cx="1554480" cy="275590"/>
          </a:xfrm>
          <a:prstGeom prst="rect">
            <a:avLst/>
          </a:prstGeom>
          <a:noFill/>
        </p:spPr>
        <p:txBody>
          <a:bodyPr wrap="none" rtlCol="0">
            <a:spAutoFit/>
          </a:bodyPr>
          <a:p>
            <a:r>
              <a:rPr lang="zh-CN" altLang="en-US" sz="1200"/>
              <a:t>用户登录并同意授权</a:t>
            </a:r>
            <a:endParaRPr lang="zh-CN" altLang="en-US" sz="1200"/>
          </a:p>
        </p:txBody>
      </p:sp>
      <p:cxnSp>
        <p:nvCxnSpPr>
          <p:cNvPr id="36" name="直接箭头连接符 35"/>
          <p:cNvCxnSpPr/>
          <p:nvPr/>
        </p:nvCxnSpPr>
        <p:spPr>
          <a:xfrm flipH="1">
            <a:off x="2241550" y="4815205"/>
            <a:ext cx="3601720" cy="4889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034665" y="4573905"/>
            <a:ext cx="2848610" cy="275590"/>
          </a:xfrm>
          <a:prstGeom prst="rect">
            <a:avLst/>
          </a:prstGeom>
          <a:noFill/>
        </p:spPr>
        <p:txBody>
          <a:bodyPr wrap="none" rtlCol="0">
            <a:spAutoFit/>
          </a:bodyPr>
          <a:p>
            <a:r>
              <a:rPr lang="zh-CN" altLang="en-US" sz="1200"/>
              <a:t>返回重定向</a:t>
            </a:r>
            <a:r>
              <a:rPr lang="en-US" altLang="zh-CN" sz="1200"/>
              <a:t>X</a:t>
            </a:r>
            <a:r>
              <a:rPr lang="zh-CN" altLang="en-US" sz="1200"/>
              <a:t>应用地址</a:t>
            </a:r>
            <a:r>
              <a:rPr lang="en-US" altLang="zh-CN" sz="1200">
                <a:solidFill>
                  <a:srgbClr val="FF0000"/>
                </a:solidFill>
              </a:rPr>
              <a:t>(url-2)</a:t>
            </a:r>
            <a:r>
              <a:rPr lang="zh-CN" altLang="en-US" sz="1200"/>
              <a:t>，携带</a:t>
            </a:r>
            <a:r>
              <a:rPr lang="en-US" altLang="zh-CN" sz="1200"/>
              <a:t>code</a:t>
            </a:r>
            <a:endParaRPr lang="en-US" altLang="zh-CN" sz="1200"/>
          </a:p>
        </p:txBody>
      </p:sp>
      <p:cxnSp>
        <p:nvCxnSpPr>
          <p:cNvPr id="38" name="直接箭头连接符 37"/>
          <p:cNvCxnSpPr/>
          <p:nvPr/>
        </p:nvCxnSpPr>
        <p:spPr>
          <a:xfrm flipV="1">
            <a:off x="2249805" y="5092700"/>
            <a:ext cx="1617345" cy="2413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2213610" y="5131435"/>
            <a:ext cx="1680845" cy="275590"/>
          </a:xfrm>
          <a:prstGeom prst="rect">
            <a:avLst/>
          </a:prstGeom>
          <a:noFill/>
        </p:spPr>
        <p:txBody>
          <a:bodyPr wrap="none" rtlCol="0">
            <a:spAutoFit/>
          </a:bodyPr>
          <a:p>
            <a:r>
              <a:rPr lang="en-US" altLang="zh-CN" sz="1200"/>
              <a:t>code</a:t>
            </a:r>
            <a:r>
              <a:rPr lang="zh-CN" altLang="en-US" sz="1200"/>
              <a:t>提交到</a:t>
            </a:r>
            <a:r>
              <a:rPr lang="en-US" altLang="zh-CN" sz="1200"/>
              <a:t>X</a:t>
            </a:r>
            <a:r>
              <a:rPr lang="zh-CN" altLang="en-US" sz="1200"/>
              <a:t>应用后端</a:t>
            </a:r>
            <a:endParaRPr lang="zh-CN" altLang="en-US" sz="1200"/>
          </a:p>
        </p:txBody>
      </p:sp>
      <p:cxnSp>
        <p:nvCxnSpPr>
          <p:cNvPr id="40" name="直接箭头连接符 39"/>
          <p:cNvCxnSpPr/>
          <p:nvPr/>
        </p:nvCxnSpPr>
        <p:spPr>
          <a:xfrm flipV="1">
            <a:off x="3899535" y="5280660"/>
            <a:ext cx="1976755" cy="762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3217545" y="4189730"/>
            <a:ext cx="944880" cy="275590"/>
          </a:xfrm>
          <a:prstGeom prst="rect">
            <a:avLst/>
          </a:prstGeom>
          <a:noFill/>
        </p:spPr>
        <p:txBody>
          <a:bodyPr wrap="none" rtlCol="0">
            <a:spAutoFit/>
          </a:bodyPr>
          <a:p>
            <a:r>
              <a:rPr lang="zh-CN" altLang="en-US" sz="1200"/>
              <a:t>返回授权页</a:t>
            </a:r>
            <a:endParaRPr lang="zh-CN" altLang="en-US" sz="1200"/>
          </a:p>
        </p:txBody>
      </p:sp>
      <p:sp>
        <p:nvSpPr>
          <p:cNvPr id="42" name="文本框 41"/>
          <p:cNvSpPr txBox="1"/>
          <p:nvPr/>
        </p:nvSpPr>
        <p:spPr>
          <a:xfrm>
            <a:off x="3940175" y="5321935"/>
            <a:ext cx="2052320" cy="275590"/>
          </a:xfrm>
          <a:prstGeom prst="rect">
            <a:avLst/>
          </a:prstGeom>
          <a:noFill/>
        </p:spPr>
        <p:txBody>
          <a:bodyPr wrap="none" rtlCol="0">
            <a:spAutoFit/>
          </a:bodyPr>
          <a:p>
            <a:r>
              <a:rPr lang="zh-CN" altLang="en-US" sz="1200"/>
              <a:t>根据</a:t>
            </a:r>
            <a:r>
              <a:rPr lang="en-US" altLang="zh-CN" sz="1200"/>
              <a:t>code</a:t>
            </a:r>
            <a:r>
              <a:rPr lang="zh-CN" altLang="en-US" sz="1200"/>
              <a:t>获取</a:t>
            </a:r>
            <a:r>
              <a:rPr lang="en-US" altLang="zh-CN" sz="1200"/>
              <a:t>access_token</a:t>
            </a:r>
            <a:endParaRPr lang="zh-CN" altLang="en-US" sz="1200"/>
          </a:p>
        </p:txBody>
      </p:sp>
      <p:cxnSp>
        <p:nvCxnSpPr>
          <p:cNvPr id="43" name="直接箭头连接符 42"/>
          <p:cNvCxnSpPr/>
          <p:nvPr/>
        </p:nvCxnSpPr>
        <p:spPr>
          <a:xfrm flipH="1">
            <a:off x="3868420" y="5585460"/>
            <a:ext cx="2021840"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3928745" y="5776595"/>
            <a:ext cx="369189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a:off x="3918585" y="6005830"/>
            <a:ext cx="374269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4949825" y="5745480"/>
            <a:ext cx="2332355" cy="275590"/>
          </a:xfrm>
          <a:prstGeom prst="rect">
            <a:avLst/>
          </a:prstGeom>
          <a:noFill/>
        </p:spPr>
        <p:txBody>
          <a:bodyPr wrap="none" rtlCol="0">
            <a:spAutoFit/>
          </a:bodyPr>
          <a:p>
            <a:r>
              <a:rPr lang="zh-CN" altLang="en-US" sz="1200"/>
              <a:t>根据</a:t>
            </a:r>
            <a:r>
              <a:rPr lang="en-US" altLang="zh-CN" sz="1200"/>
              <a:t>access_token</a:t>
            </a:r>
            <a:r>
              <a:rPr lang="zh-CN" altLang="en-US" sz="1200"/>
              <a:t>获取用户信息</a:t>
            </a:r>
            <a:endParaRPr lang="zh-CN" altLang="en-US" sz="1200"/>
          </a:p>
        </p:txBody>
      </p:sp>
      <p:cxnSp>
        <p:nvCxnSpPr>
          <p:cNvPr id="47" name="直接箭头连接符 46"/>
          <p:cNvCxnSpPr/>
          <p:nvPr/>
        </p:nvCxnSpPr>
        <p:spPr>
          <a:xfrm flipH="1">
            <a:off x="840105" y="6064250"/>
            <a:ext cx="3038475" cy="139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1536700" y="5737225"/>
            <a:ext cx="792480" cy="275590"/>
          </a:xfrm>
          <a:prstGeom prst="rect">
            <a:avLst/>
          </a:prstGeom>
          <a:noFill/>
        </p:spPr>
        <p:txBody>
          <a:bodyPr wrap="none" rtlCol="0">
            <a:spAutoFit/>
          </a:bodyPr>
          <a:p>
            <a:r>
              <a:rPr lang="zh-CN" altLang="en-US" sz="1200"/>
              <a:t>登录成功</a:t>
            </a:r>
            <a:endParaRPr lang="zh-CN" altLang="en-US" sz="1200"/>
          </a:p>
        </p:txBody>
      </p:sp>
      <p:sp>
        <p:nvSpPr>
          <p:cNvPr id="49" name="文本框 48"/>
          <p:cNvSpPr txBox="1"/>
          <p:nvPr/>
        </p:nvSpPr>
        <p:spPr>
          <a:xfrm>
            <a:off x="5920740" y="4160520"/>
            <a:ext cx="2540000" cy="368300"/>
          </a:xfrm>
          <a:prstGeom prst="rect">
            <a:avLst/>
          </a:prstGeom>
          <a:noFill/>
        </p:spPr>
        <p:txBody>
          <a:bodyPr wrap="square" rtlCol="0" anchor="t">
            <a:spAutoFit/>
          </a:bodyPr>
          <a:p>
            <a:r>
              <a:rPr lang="zh-CN" altLang="en-US"/>
              <a:t>authorization</a:t>
            </a:r>
            <a:endParaRPr lang="zh-CN" altLang="en-US"/>
          </a:p>
        </p:txBody>
      </p:sp>
      <p:sp>
        <p:nvSpPr>
          <p:cNvPr id="50" name="文本框 49"/>
          <p:cNvSpPr txBox="1"/>
          <p:nvPr/>
        </p:nvSpPr>
        <p:spPr>
          <a:xfrm>
            <a:off x="5992495" y="5287645"/>
            <a:ext cx="2540000" cy="368300"/>
          </a:xfrm>
          <a:prstGeom prst="rect">
            <a:avLst/>
          </a:prstGeom>
          <a:noFill/>
        </p:spPr>
        <p:txBody>
          <a:bodyPr wrap="square" rtlCol="0" anchor="t">
            <a:spAutoFit/>
          </a:bodyPr>
          <a:p>
            <a:r>
              <a:rPr lang="en-US" altLang="zh-CN"/>
              <a:t>token</a:t>
            </a:r>
            <a:endParaRPr lang="zh-CN" altLang="en-US"/>
          </a:p>
        </p:txBody>
      </p:sp>
      <p:sp>
        <p:nvSpPr>
          <p:cNvPr id="51" name="文本框 50"/>
          <p:cNvSpPr txBox="1"/>
          <p:nvPr/>
        </p:nvSpPr>
        <p:spPr>
          <a:xfrm>
            <a:off x="6191885" y="1433830"/>
            <a:ext cx="1021080" cy="368300"/>
          </a:xfrm>
          <a:prstGeom prst="rect">
            <a:avLst/>
          </a:prstGeom>
          <a:noFill/>
        </p:spPr>
        <p:txBody>
          <a:bodyPr wrap="none" rtlCol="0">
            <a:spAutoFit/>
          </a:bodyPr>
          <a:p>
            <a:r>
              <a:rPr lang="zh-CN" altLang="en-US"/>
              <a:t>第三方</a:t>
            </a:r>
            <a:r>
              <a:rPr lang="en-US" altLang="zh-CN">
                <a:solidFill>
                  <a:srgbClr val="FF0000"/>
                </a:solidFill>
              </a:rPr>
              <a:t>Y</a:t>
            </a:r>
            <a:endParaRPr lang="en-US" altLang="zh-CN">
              <a:solidFill>
                <a:srgbClr val="FF0000"/>
              </a:solidFill>
            </a:endParaRPr>
          </a:p>
        </p:txBody>
      </p:sp>
      <p:sp>
        <p:nvSpPr>
          <p:cNvPr id="4" name="文本框 3"/>
          <p:cNvSpPr txBox="1"/>
          <p:nvPr/>
        </p:nvSpPr>
        <p:spPr>
          <a:xfrm>
            <a:off x="8318500" y="1223645"/>
            <a:ext cx="3901440" cy="1753235"/>
          </a:xfrm>
          <a:prstGeom prst="rect">
            <a:avLst/>
          </a:prstGeom>
          <a:noFill/>
        </p:spPr>
        <p:txBody>
          <a:bodyPr wrap="square" rtlCol="0" anchor="t">
            <a:spAutoFit/>
          </a:bodyPr>
          <a:p>
            <a:r>
              <a:rPr lang="en-US" altLang="zh-CN" b="1">
                <a:solidFill>
                  <a:srgbClr val="FF0000"/>
                </a:solidFill>
                <a:latin typeface="Arial Bold" panose="020B0604020202020204" charset="0"/>
                <a:cs typeface="Arial Bold" panose="020B0604020202020204" charset="0"/>
              </a:rPr>
              <a:t>url-1: </a:t>
            </a:r>
            <a:r>
              <a:rPr lang="zh-CN" altLang="en-US"/>
              <a:t>https://</a:t>
            </a:r>
            <a:r>
              <a:rPr lang="en-US" altLang="zh-CN">
                <a:solidFill>
                  <a:srgbClr val="FF0000"/>
                </a:solidFill>
              </a:rPr>
              <a:t>Y</a:t>
            </a:r>
            <a:r>
              <a:rPr lang="zh-CN" altLang="en-US">
                <a:solidFill>
                  <a:srgbClr val="FF0000"/>
                </a:solidFill>
              </a:rPr>
              <a:t>.com</a:t>
            </a:r>
            <a:r>
              <a:rPr lang="zh-CN" altLang="en-US"/>
              <a:t>/oauth/</a:t>
            </a:r>
            <a:r>
              <a:rPr lang="zh-CN" altLang="en-US">
                <a:solidFill>
                  <a:srgbClr val="FF0000"/>
                </a:solidFill>
              </a:rPr>
              <a:t>authorize</a:t>
            </a:r>
            <a:r>
              <a:rPr lang="zh-CN" altLang="en-US"/>
              <a:t>?</a:t>
            </a:r>
            <a:endParaRPr lang="zh-CN" altLang="en-US"/>
          </a:p>
          <a:p>
            <a:r>
              <a:rPr lang="zh-CN" altLang="en-US"/>
              <a:t>   </a:t>
            </a:r>
            <a:r>
              <a:rPr lang="zh-CN" altLang="en-US">
                <a:solidFill>
                  <a:srgbClr val="FF0000"/>
                </a:solidFill>
              </a:rPr>
              <a:t>response_type=code</a:t>
            </a:r>
            <a:r>
              <a:rPr lang="zh-CN" altLang="en-US"/>
              <a:t>&amp;</a:t>
            </a:r>
            <a:endParaRPr lang="zh-CN" altLang="en-US"/>
          </a:p>
          <a:p>
            <a:r>
              <a:rPr lang="zh-CN" altLang="en-US"/>
              <a:t>   </a:t>
            </a:r>
            <a:r>
              <a:rPr lang="zh-CN" altLang="en-US">
                <a:solidFill>
                  <a:srgbClr val="FF0000"/>
                </a:solidFill>
              </a:rPr>
              <a:t>client_id</a:t>
            </a:r>
            <a:r>
              <a:rPr lang="zh-CN" altLang="en-US"/>
              <a:t>=CLIENT_ID&amp;</a:t>
            </a:r>
            <a:endParaRPr lang="zh-CN" altLang="en-US"/>
          </a:p>
          <a:p>
            <a:r>
              <a:rPr lang="zh-CN" altLang="en-US"/>
              <a:t>   </a:t>
            </a:r>
            <a:r>
              <a:rPr lang="zh-CN" altLang="en-US">
                <a:solidFill>
                  <a:srgbClr val="FF0000"/>
                </a:solidFill>
              </a:rPr>
              <a:t>redirect_uri</a:t>
            </a:r>
            <a:r>
              <a:rPr lang="zh-CN" altLang="en-US"/>
              <a:t>=CALLBACK_URL&amp;</a:t>
            </a:r>
            <a:endParaRPr lang="zh-CN" altLang="en-US"/>
          </a:p>
          <a:p>
            <a:r>
              <a:rPr lang="zh-CN" altLang="en-US"/>
              <a:t>   scope=read</a:t>
            </a:r>
            <a:endParaRPr lang="zh-CN" altLang="en-US"/>
          </a:p>
        </p:txBody>
      </p:sp>
      <p:sp>
        <p:nvSpPr>
          <p:cNvPr id="7" name="文本框 6"/>
          <p:cNvSpPr txBox="1"/>
          <p:nvPr/>
        </p:nvSpPr>
        <p:spPr>
          <a:xfrm>
            <a:off x="8360410" y="3515360"/>
            <a:ext cx="3028950" cy="645160"/>
          </a:xfrm>
          <a:prstGeom prst="rect">
            <a:avLst/>
          </a:prstGeom>
          <a:noFill/>
        </p:spPr>
        <p:txBody>
          <a:bodyPr wrap="square" rtlCol="0" anchor="t">
            <a:spAutoFit/>
          </a:bodyPr>
          <a:p>
            <a:r>
              <a:rPr lang="zh-CN" altLang="en-US"/>
              <a:t>https://</a:t>
            </a:r>
            <a:r>
              <a:rPr lang="en-US" altLang="zh-CN">
                <a:solidFill>
                  <a:srgbClr val="FF0000"/>
                </a:solidFill>
              </a:rPr>
              <a:t>X</a:t>
            </a:r>
            <a:r>
              <a:rPr lang="zh-CN" altLang="en-US">
                <a:solidFill>
                  <a:srgbClr val="FF0000"/>
                </a:solidFill>
              </a:rPr>
              <a:t>.com</a:t>
            </a:r>
            <a:r>
              <a:rPr lang="zh-CN" altLang="en-US"/>
              <a:t>/callback?</a:t>
            </a:r>
            <a:r>
              <a:rPr lang="zh-CN" altLang="en-US">
                <a:solidFill>
                  <a:srgbClr val="FF0000"/>
                </a:solidFill>
              </a:rPr>
              <a:t>code=AUTHORIZATION_CODE</a:t>
            </a:r>
            <a:endParaRPr lang="zh-CN" altLang="en-US">
              <a:solidFill>
                <a:srgbClr val="FF0000"/>
              </a:solidFill>
            </a:endParaRPr>
          </a:p>
        </p:txBody>
      </p:sp>
      <p:sp>
        <p:nvSpPr>
          <p:cNvPr id="14" name="文本框 13"/>
          <p:cNvSpPr txBox="1"/>
          <p:nvPr/>
        </p:nvSpPr>
        <p:spPr>
          <a:xfrm>
            <a:off x="8380730" y="3084830"/>
            <a:ext cx="754380" cy="368300"/>
          </a:xfrm>
          <a:prstGeom prst="rect">
            <a:avLst/>
          </a:prstGeom>
          <a:noFill/>
        </p:spPr>
        <p:txBody>
          <a:bodyPr wrap="none" rtlCol="0">
            <a:spAutoFit/>
          </a:bodyPr>
          <a:p>
            <a:r>
              <a:rPr lang="en-US" altLang="zh-CN" b="1">
                <a:solidFill>
                  <a:srgbClr val="FF0000"/>
                </a:solidFill>
                <a:latin typeface="Arial Bold" panose="020B0604020202020204" charset="0"/>
                <a:cs typeface="Arial Bold" panose="020B0604020202020204" charset="0"/>
              </a:rPr>
              <a:t>url-2:</a:t>
            </a:r>
            <a:endParaRPr lang="en-US" altLang="zh-CN" b="1">
              <a:solidFill>
                <a:srgbClr val="FF0000"/>
              </a:solidFill>
              <a:latin typeface="Arial Bold" panose="020B0604020202020204" charset="0"/>
              <a:cs typeface="Arial Bold" panose="020B0604020202020204" charset="0"/>
            </a:endParaRPr>
          </a:p>
        </p:txBody>
      </p:sp>
      <p:sp>
        <p:nvSpPr>
          <p:cNvPr id="16" name="文本框 15"/>
          <p:cNvSpPr txBox="1"/>
          <p:nvPr/>
        </p:nvSpPr>
        <p:spPr>
          <a:xfrm>
            <a:off x="8360410" y="4632325"/>
            <a:ext cx="3900805" cy="1753235"/>
          </a:xfrm>
          <a:prstGeom prst="rect">
            <a:avLst/>
          </a:prstGeom>
          <a:noFill/>
        </p:spPr>
        <p:txBody>
          <a:bodyPr wrap="square" rtlCol="0" anchor="t">
            <a:spAutoFit/>
          </a:bodyPr>
          <a:p>
            <a:r>
              <a:rPr lang="zh-CN" altLang="en-US"/>
              <a:t>https://</a:t>
            </a:r>
            <a:r>
              <a:rPr lang="en-US" altLang="zh-CN">
                <a:solidFill>
                  <a:srgbClr val="FF0000"/>
                </a:solidFill>
              </a:rPr>
              <a:t>Y</a:t>
            </a:r>
            <a:r>
              <a:rPr lang="zh-CN" altLang="en-US">
                <a:solidFill>
                  <a:srgbClr val="FF0000"/>
                </a:solidFill>
              </a:rPr>
              <a:t>.com/</a:t>
            </a:r>
            <a:r>
              <a:rPr lang="zh-CN" altLang="en-US"/>
              <a:t>oauth/</a:t>
            </a:r>
            <a:r>
              <a:rPr lang="zh-CN" altLang="en-US">
                <a:solidFill>
                  <a:srgbClr val="FF0000"/>
                </a:solidFill>
              </a:rPr>
              <a:t>token</a:t>
            </a:r>
            <a:r>
              <a:rPr lang="zh-CN" altLang="en-US"/>
              <a:t>?</a:t>
            </a:r>
            <a:endParaRPr lang="zh-CN" altLang="en-US"/>
          </a:p>
          <a:p>
            <a:r>
              <a:rPr lang="zh-CN" altLang="en-US">
                <a:solidFill>
                  <a:srgbClr val="FF0000"/>
                </a:solidFill>
              </a:rPr>
              <a:t> client_id</a:t>
            </a:r>
            <a:r>
              <a:rPr lang="zh-CN" altLang="en-US"/>
              <a:t>=CLIENT_ID&amp;</a:t>
            </a:r>
            <a:endParaRPr lang="zh-CN" altLang="en-US"/>
          </a:p>
          <a:p>
            <a:r>
              <a:rPr lang="zh-CN" altLang="en-US">
                <a:solidFill>
                  <a:srgbClr val="FF0000"/>
                </a:solidFill>
              </a:rPr>
              <a:t> client_secret</a:t>
            </a:r>
            <a:r>
              <a:rPr lang="zh-CN" altLang="en-US"/>
              <a:t>=CLIENT_SECRET&amp;</a:t>
            </a:r>
            <a:endParaRPr lang="zh-CN" altLang="en-US"/>
          </a:p>
          <a:p>
            <a:r>
              <a:rPr lang="zh-CN" altLang="en-US"/>
              <a:t> grant_type=authorization_code&amp;</a:t>
            </a:r>
            <a:endParaRPr lang="zh-CN" altLang="en-US"/>
          </a:p>
          <a:p>
            <a:r>
              <a:rPr lang="zh-CN" altLang="en-US"/>
              <a:t> code=AUTHORIZATION_CODE&amp;</a:t>
            </a:r>
            <a:endParaRPr lang="zh-CN" altLang="en-US"/>
          </a:p>
          <a:p>
            <a:r>
              <a:rPr lang="zh-CN" altLang="en-US"/>
              <a:t> redirect_uri=CALLBACK_URL</a:t>
            </a:r>
            <a:endParaRPr lang="zh-CN" altLang="en-US"/>
          </a:p>
        </p:txBody>
      </p:sp>
      <p:sp>
        <p:nvSpPr>
          <p:cNvPr id="30" name="文本框 29"/>
          <p:cNvSpPr txBox="1"/>
          <p:nvPr/>
        </p:nvSpPr>
        <p:spPr>
          <a:xfrm>
            <a:off x="4788535" y="5067300"/>
            <a:ext cx="588645" cy="275590"/>
          </a:xfrm>
          <a:prstGeom prst="rect">
            <a:avLst/>
          </a:prstGeom>
          <a:noFill/>
        </p:spPr>
        <p:txBody>
          <a:bodyPr wrap="none" rtlCol="0">
            <a:spAutoFit/>
          </a:bodyPr>
          <a:p>
            <a:r>
              <a:rPr lang="en-US" altLang="zh-CN" sz="1200">
                <a:solidFill>
                  <a:srgbClr val="FF0000"/>
                </a:solidFill>
              </a:rPr>
              <a:t>(url-3)</a:t>
            </a:r>
            <a:endParaRPr lang="en-US" altLang="zh-CN" sz="1200">
              <a:solidFill>
                <a:srgbClr val="FF0000"/>
              </a:solidFill>
            </a:endParaRPr>
          </a:p>
        </p:txBody>
      </p:sp>
      <p:sp>
        <p:nvSpPr>
          <p:cNvPr id="52" name="文本框 51"/>
          <p:cNvSpPr txBox="1"/>
          <p:nvPr/>
        </p:nvSpPr>
        <p:spPr>
          <a:xfrm>
            <a:off x="8444230" y="4279265"/>
            <a:ext cx="754380" cy="368300"/>
          </a:xfrm>
          <a:prstGeom prst="rect">
            <a:avLst/>
          </a:prstGeom>
          <a:noFill/>
        </p:spPr>
        <p:txBody>
          <a:bodyPr wrap="none" rtlCol="0">
            <a:spAutoFit/>
          </a:bodyPr>
          <a:p>
            <a:r>
              <a:rPr lang="en-US" altLang="zh-CN" b="1">
                <a:solidFill>
                  <a:srgbClr val="FF0000"/>
                </a:solidFill>
                <a:latin typeface="Arial Bold" panose="020B0604020202020204" charset="0"/>
                <a:cs typeface="Arial Bold" panose="020B0604020202020204" charset="0"/>
              </a:rPr>
              <a:t>url-3:</a:t>
            </a:r>
            <a:endParaRPr lang="en-US" altLang="zh-CN" b="1">
              <a:solidFill>
                <a:srgbClr val="FF0000"/>
              </a:solidFill>
              <a:latin typeface="Arial Bold" panose="020B0604020202020204" charset="0"/>
              <a:cs typeface="Arial Bold" panose="020B060402020202020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371" y="321814"/>
            <a:ext cx="6986452" cy="901970"/>
          </a:xfrm>
        </p:spPr>
        <p:txBody>
          <a:bodyPr/>
          <a:lstStyle/>
          <a:p>
            <a:r>
              <a:rPr lang="en-US" altLang="zh-CN" b="0" kern="1800" dirty="0">
                <a:latin typeface="Times New Roman" panose="02020603050405020304"/>
              </a:rPr>
              <a:t>3.3 </a:t>
            </a:r>
            <a:r>
              <a:rPr lang="en-US" altLang="zh-CN" b="0" kern="1800" dirty="0">
                <a:latin typeface="Times New Roman" panose="02020603050405020304"/>
                <a:sym typeface="+mn-ea"/>
              </a:rPr>
              <a:t>OAuth 2.0认证</a:t>
            </a:r>
            <a:endParaRPr lang="zh-CN" altLang="en-US" b="0" kern="1800" dirty="0">
              <a:latin typeface="Times New Roman" panose="02020603050405020304"/>
            </a:endParaRPr>
          </a:p>
        </p:txBody>
      </p:sp>
      <p:sp>
        <p:nvSpPr>
          <p:cNvPr id="3" name="文本框 2"/>
          <p:cNvSpPr txBox="1"/>
          <p:nvPr/>
        </p:nvSpPr>
        <p:spPr>
          <a:xfrm>
            <a:off x="250370" y="1223441"/>
            <a:ext cx="11551105" cy="2553335"/>
          </a:xfrm>
          <a:prstGeom prst="rect">
            <a:avLst/>
          </a:prstGeom>
          <a:noFill/>
        </p:spPr>
        <p:txBody>
          <a:bodyPr wrap="square" rtlCol="0">
            <a:spAutoFit/>
          </a:bodyPr>
          <a:lstStyle/>
          <a:p>
            <a:pPr marL="109855">
              <a:lnSpc>
                <a:spcPct val="150000"/>
              </a:lnSpc>
              <a:spcBef>
                <a:spcPts val="400"/>
              </a:spcBef>
              <a:buClr>
                <a:schemeClr val="accent1"/>
              </a:buClr>
              <a:buSzPct val="68000"/>
            </a:pPr>
            <a:endParaRPr lang="en-US" altLang="zh-CN" sz="2000" dirty="0"/>
          </a:p>
          <a:p>
            <a:pPr lvl="2" indent="0">
              <a:lnSpc>
                <a:spcPct val="150000"/>
              </a:lnSpc>
              <a:buFont typeface="+mj-lt"/>
              <a:buNone/>
            </a:pP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5" name="文本框 4"/>
          <p:cNvSpPr txBox="1"/>
          <p:nvPr/>
        </p:nvSpPr>
        <p:spPr>
          <a:xfrm>
            <a:off x="693420" y="1294765"/>
            <a:ext cx="2608580" cy="368300"/>
          </a:xfrm>
          <a:prstGeom prst="rect">
            <a:avLst/>
          </a:prstGeom>
          <a:noFill/>
        </p:spPr>
        <p:txBody>
          <a:bodyPr wrap="none" rtlCol="0">
            <a:spAutoFit/>
          </a:bodyPr>
          <a:p>
            <a:r>
              <a:rPr lang="en-US" altLang="zh-CN"/>
              <a:t>Spring OAuth 2.0 Demo</a:t>
            </a:r>
            <a:endParaRPr lang="en-US" altLang="zh-CN"/>
          </a:p>
        </p:txBody>
      </p:sp>
      <p:pic>
        <p:nvPicPr>
          <p:cNvPr id="6" name="图片 5"/>
          <p:cNvPicPr>
            <a:picLocks noChangeAspect="1"/>
          </p:cNvPicPr>
          <p:nvPr/>
        </p:nvPicPr>
        <p:blipFill>
          <a:blip r:embed="rId1"/>
          <a:stretch>
            <a:fillRect/>
          </a:stretch>
        </p:blipFill>
        <p:spPr>
          <a:xfrm>
            <a:off x="422910" y="1838325"/>
            <a:ext cx="5114290" cy="5019675"/>
          </a:xfrm>
          <a:prstGeom prst="rect">
            <a:avLst/>
          </a:prstGeom>
        </p:spPr>
      </p:pic>
      <p:pic>
        <p:nvPicPr>
          <p:cNvPr id="53" name="图片 52"/>
          <p:cNvPicPr>
            <a:picLocks noChangeAspect="1"/>
          </p:cNvPicPr>
          <p:nvPr/>
        </p:nvPicPr>
        <p:blipFill>
          <a:blip r:embed="rId2"/>
          <a:stretch>
            <a:fillRect/>
          </a:stretch>
        </p:blipFill>
        <p:spPr>
          <a:xfrm>
            <a:off x="6181090" y="1223645"/>
            <a:ext cx="4487545" cy="5540375"/>
          </a:xfrm>
          <a:prstGeom prst="rect">
            <a:avLst/>
          </a:prstGeom>
        </p:spPr>
      </p:pic>
      <p:sp>
        <p:nvSpPr>
          <p:cNvPr id="4" name="文本框 3"/>
          <p:cNvSpPr txBox="1"/>
          <p:nvPr/>
        </p:nvSpPr>
        <p:spPr>
          <a:xfrm>
            <a:off x="5919470" y="2128520"/>
            <a:ext cx="6272530" cy="368300"/>
          </a:xfrm>
          <a:prstGeom prst="rect">
            <a:avLst/>
          </a:prstGeom>
          <a:noFill/>
        </p:spPr>
        <p:txBody>
          <a:bodyPr wrap="square" rtlCol="0" anchor="t">
            <a:spAutoFit/>
          </a:bodyPr>
          <a:p>
            <a:r>
              <a:rPr lang="zh-CN" altLang="en-US">
                <a:hlinkClick r:id="rId3" action="ppaction://hlinkfile"/>
              </a:rPr>
              <a:t>https://gitee.com/buptnetwork/spring-security-oauth-demo</a:t>
            </a: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371" y="321814"/>
            <a:ext cx="6986452" cy="901970"/>
          </a:xfrm>
        </p:spPr>
        <p:txBody>
          <a:bodyPr/>
          <a:lstStyle/>
          <a:p>
            <a:r>
              <a:rPr lang="en-US" altLang="zh-CN" b="0" kern="1800" dirty="0">
                <a:latin typeface="Times New Roman" panose="02020603050405020304"/>
              </a:rPr>
              <a:t>3.3 </a:t>
            </a:r>
            <a:r>
              <a:rPr lang="en-US" altLang="zh-CN" b="0" kern="1800" dirty="0">
                <a:latin typeface="Times New Roman" panose="02020603050405020304"/>
                <a:sym typeface="+mn-ea"/>
              </a:rPr>
              <a:t>OAuth 2.0认证</a:t>
            </a:r>
            <a:endParaRPr lang="zh-CN" altLang="en-US" b="0" kern="1800" dirty="0">
              <a:latin typeface="Times New Roman" panose="02020603050405020304"/>
            </a:endParaRPr>
          </a:p>
        </p:txBody>
      </p:sp>
      <p:sp>
        <p:nvSpPr>
          <p:cNvPr id="3" name="文本框 2"/>
          <p:cNvSpPr txBox="1"/>
          <p:nvPr/>
        </p:nvSpPr>
        <p:spPr>
          <a:xfrm>
            <a:off x="180" y="884351"/>
            <a:ext cx="11551105" cy="2553335"/>
          </a:xfrm>
          <a:prstGeom prst="rect">
            <a:avLst/>
          </a:prstGeom>
          <a:noFill/>
        </p:spPr>
        <p:txBody>
          <a:bodyPr wrap="square" rtlCol="0">
            <a:spAutoFit/>
          </a:bodyPr>
          <a:lstStyle/>
          <a:p>
            <a:pPr marL="109855">
              <a:lnSpc>
                <a:spcPct val="150000"/>
              </a:lnSpc>
              <a:spcBef>
                <a:spcPts val="400"/>
              </a:spcBef>
              <a:buClr>
                <a:schemeClr val="accent1"/>
              </a:buClr>
              <a:buSzPct val="68000"/>
            </a:pPr>
            <a:endParaRPr lang="en-US" altLang="zh-CN" sz="2000" dirty="0"/>
          </a:p>
          <a:p>
            <a:pPr lvl="2" indent="0">
              <a:lnSpc>
                <a:spcPct val="150000"/>
              </a:lnSpc>
              <a:buFont typeface="+mj-lt"/>
              <a:buNone/>
            </a:pP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5" name="文本框 4"/>
          <p:cNvSpPr txBox="1"/>
          <p:nvPr/>
        </p:nvSpPr>
        <p:spPr>
          <a:xfrm>
            <a:off x="693420" y="1294765"/>
            <a:ext cx="2608580" cy="368300"/>
          </a:xfrm>
          <a:prstGeom prst="rect">
            <a:avLst/>
          </a:prstGeom>
          <a:noFill/>
        </p:spPr>
        <p:txBody>
          <a:bodyPr wrap="none" rtlCol="0">
            <a:spAutoFit/>
          </a:bodyPr>
          <a:p>
            <a:r>
              <a:rPr lang="en-US" altLang="zh-CN"/>
              <a:t>Spring OAuth 2.0 Demo</a:t>
            </a:r>
            <a:endParaRPr lang="en-US" altLang="zh-CN"/>
          </a:p>
        </p:txBody>
      </p:sp>
      <p:pic>
        <p:nvPicPr>
          <p:cNvPr id="54" name="图片 53"/>
          <p:cNvPicPr>
            <a:picLocks noChangeAspect="1"/>
          </p:cNvPicPr>
          <p:nvPr/>
        </p:nvPicPr>
        <p:blipFill>
          <a:blip r:embed="rId1"/>
          <a:stretch>
            <a:fillRect/>
          </a:stretch>
        </p:blipFill>
        <p:spPr>
          <a:xfrm>
            <a:off x="2412365" y="1683385"/>
            <a:ext cx="9592945" cy="5100955"/>
          </a:xfrm>
          <a:prstGeom prst="rect">
            <a:avLst/>
          </a:prstGeom>
        </p:spPr>
      </p:pic>
      <p:cxnSp>
        <p:nvCxnSpPr>
          <p:cNvPr id="55" name="直接箭头连接符 54"/>
          <p:cNvCxnSpPr/>
          <p:nvPr/>
        </p:nvCxnSpPr>
        <p:spPr>
          <a:xfrm>
            <a:off x="1712595" y="3728085"/>
            <a:ext cx="1745615" cy="2038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0" y="2961005"/>
            <a:ext cx="2926080" cy="1198880"/>
          </a:xfrm>
          <a:prstGeom prst="rect">
            <a:avLst/>
          </a:prstGeom>
          <a:noFill/>
        </p:spPr>
        <p:txBody>
          <a:bodyPr wrap="none" rtlCol="0">
            <a:spAutoFit/>
          </a:bodyPr>
          <a:p>
            <a:r>
              <a:rPr lang="zh-CN" altLang="en-US"/>
              <a:t>对</a:t>
            </a:r>
            <a:r>
              <a:rPr lang="en-US" altLang="zh-CN"/>
              <a:t>OAuth</a:t>
            </a:r>
            <a:r>
              <a:rPr lang="zh-CN" altLang="en-US"/>
              <a:t>客户端的配置</a:t>
            </a:r>
            <a:endParaRPr lang="zh-CN" altLang="en-US"/>
          </a:p>
          <a:p>
            <a:pPr>
              <a:lnSpc>
                <a:spcPct val="150000"/>
              </a:lnSpc>
            </a:pPr>
            <a:r>
              <a:rPr lang="zh-CN" altLang="en-US"/>
              <a:t>包括在认证服务器上备案的</a:t>
            </a:r>
            <a:endParaRPr lang="zh-CN" altLang="en-US"/>
          </a:p>
          <a:p>
            <a:pPr>
              <a:lnSpc>
                <a:spcPct val="150000"/>
              </a:lnSpc>
            </a:pPr>
            <a:r>
              <a:rPr lang="en-US" altLang="zh-CN"/>
              <a:t>clientId</a:t>
            </a:r>
            <a:r>
              <a:rPr lang="zh-CN" altLang="en-US"/>
              <a:t>和</a:t>
            </a:r>
            <a:r>
              <a:rPr lang="en-US" altLang="zh-CN"/>
              <a:t>clientSecret</a:t>
            </a:r>
            <a:endParaRPr lang="en-US" altLang="zh-CN"/>
          </a:p>
        </p:txBody>
      </p:sp>
      <p:cxnSp>
        <p:nvCxnSpPr>
          <p:cNvPr id="57" name="直接箭头连接符 56"/>
          <p:cNvCxnSpPr/>
          <p:nvPr/>
        </p:nvCxnSpPr>
        <p:spPr>
          <a:xfrm flipV="1">
            <a:off x="2515235" y="4326890"/>
            <a:ext cx="1095375" cy="2038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0" y="4530725"/>
            <a:ext cx="3383280" cy="368300"/>
          </a:xfrm>
          <a:prstGeom prst="rect">
            <a:avLst/>
          </a:prstGeom>
          <a:noFill/>
        </p:spPr>
        <p:txBody>
          <a:bodyPr wrap="none" rtlCol="0">
            <a:spAutoFit/>
          </a:bodyPr>
          <a:p>
            <a:r>
              <a:rPr lang="zh-CN" altLang="en-US"/>
              <a:t>认证服务器返回授权码时的回调</a:t>
            </a:r>
            <a:endParaRPr lang="zh-CN" altLang="en-US"/>
          </a:p>
        </p:txBody>
      </p:sp>
      <p:cxnSp>
        <p:nvCxnSpPr>
          <p:cNvPr id="59" name="直接箭头连接符 58"/>
          <p:cNvCxnSpPr/>
          <p:nvPr/>
        </p:nvCxnSpPr>
        <p:spPr>
          <a:xfrm flipH="1" flipV="1">
            <a:off x="7955280" y="4747260"/>
            <a:ext cx="828040" cy="2927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8949055" y="4823460"/>
            <a:ext cx="2713990" cy="368300"/>
          </a:xfrm>
          <a:prstGeom prst="rect">
            <a:avLst/>
          </a:prstGeom>
          <a:noFill/>
        </p:spPr>
        <p:txBody>
          <a:bodyPr wrap="none" rtlCol="0">
            <a:spAutoFit/>
          </a:bodyPr>
          <a:p>
            <a:r>
              <a:rPr lang="zh-CN" altLang="en-US"/>
              <a:t>授权类型设置为“授权码”</a:t>
            </a:r>
            <a:endParaRPr lang="zh-CN" altLang="en-US"/>
          </a:p>
        </p:txBody>
      </p:sp>
      <p:cxnSp>
        <p:nvCxnSpPr>
          <p:cNvPr id="61" name="直接箭头连接符 60"/>
          <p:cNvCxnSpPr/>
          <p:nvPr/>
        </p:nvCxnSpPr>
        <p:spPr>
          <a:xfrm flipV="1">
            <a:off x="2553335" y="5766435"/>
            <a:ext cx="981075" cy="2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0" y="5594985"/>
            <a:ext cx="2506980" cy="368300"/>
          </a:xfrm>
          <a:prstGeom prst="rect">
            <a:avLst/>
          </a:prstGeom>
          <a:noFill/>
        </p:spPr>
        <p:txBody>
          <a:bodyPr wrap="none" rtlCol="0">
            <a:spAutoFit/>
          </a:bodyPr>
          <a:p>
            <a:r>
              <a:rPr lang="zh-CN" altLang="en-US"/>
              <a:t>认证并获取</a:t>
            </a:r>
            <a:r>
              <a:rPr lang="en-US" altLang="zh-CN"/>
              <a:t>code</a:t>
            </a:r>
            <a:r>
              <a:rPr lang="zh-CN" altLang="en-US"/>
              <a:t>的端点</a:t>
            </a:r>
            <a:endParaRPr lang="zh-CN" altLang="en-US"/>
          </a:p>
        </p:txBody>
      </p:sp>
      <p:sp>
        <p:nvSpPr>
          <p:cNvPr id="63" name="文本框 62"/>
          <p:cNvSpPr txBox="1"/>
          <p:nvPr/>
        </p:nvSpPr>
        <p:spPr>
          <a:xfrm>
            <a:off x="0" y="5996940"/>
            <a:ext cx="1884680" cy="368300"/>
          </a:xfrm>
          <a:prstGeom prst="rect">
            <a:avLst/>
          </a:prstGeom>
          <a:noFill/>
        </p:spPr>
        <p:txBody>
          <a:bodyPr wrap="none" rtlCol="0">
            <a:spAutoFit/>
          </a:bodyPr>
          <a:p>
            <a:r>
              <a:rPr lang="zh-CN" altLang="en-US"/>
              <a:t>获取</a:t>
            </a:r>
            <a:r>
              <a:rPr lang="en-US" altLang="zh-CN"/>
              <a:t>token</a:t>
            </a:r>
            <a:r>
              <a:rPr lang="zh-CN" altLang="en-US"/>
              <a:t>的端点</a:t>
            </a:r>
            <a:endParaRPr lang="zh-CN" altLang="en-US"/>
          </a:p>
        </p:txBody>
      </p:sp>
      <p:cxnSp>
        <p:nvCxnSpPr>
          <p:cNvPr id="64" name="直接箭头连接符 63"/>
          <p:cNvCxnSpPr/>
          <p:nvPr/>
        </p:nvCxnSpPr>
        <p:spPr>
          <a:xfrm flipV="1">
            <a:off x="2094865" y="6084570"/>
            <a:ext cx="1464945" cy="1149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2527935" y="6390640"/>
            <a:ext cx="1044575" cy="1657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210185" y="6416675"/>
            <a:ext cx="2303780" cy="368300"/>
          </a:xfrm>
          <a:prstGeom prst="rect">
            <a:avLst/>
          </a:prstGeom>
          <a:noFill/>
        </p:spPr>
        <p:txBody>
          <a:bodyPr wrap="none" rtlCol="0">
            <a:spAutoFit/>
          </a:bodyPr>
          <a:p>
            <a:r>
              <a:rPr lang="zh-CN" altLang="en-US"/>
              <a:t>获取</a:t>
            </a:r>
            <a:r>
              <a:rPr lang="en-US" altLang="zh-CN"/>
              <a:t>t</a:t>
            </a:r>
            <a:r>
              <a:rPr lang="zh-CN" altLang="en-US"/>
              <a:t>用户信息的端点</a:t>
            </a:r>
            <a:endParaRPr lang="zh-CN" altLang="en-US"/>
          </a:p>
        </p:txBody>
      </p:sp>
      <p:cxnSp>
        <p:nvCxnSpPr>
          <p:cNvPr id="67" name="直接箭头连接符 66"/>
          <p:cNvCxnSpPr/>
          <p:nvPr/>
        </p:nvCxnSpPr>
        <p:spPr>
          <a:xfrm flipH="1">
            <a:off x="6515735" y="6594475"/>
            <a:ext cx="1987550" cy="2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8728710" y="6212840"/>
            <a:ext cx="3154680" cy="645160"/>
          </a:xfrm>
          <a:prstGeom prst="rect">
            <a:avLst/>
          </a:prstGeom>
          <a:noFill/>
        </p:spPr>
        <p:txBody>
          <a:bodyPr wrap="none" rtlCol="0">
            <a:spAutoFit/>
          </a:bodyPr>
          <a:p>
            <a:r>
              <a:rPr lang="zh-CN" altLang="en-US"/>
              <a:t>返回的用户信息中哪个属性是</a:t>
            </a:r>
            <a:endParaRPr lang="zh-CN" altLang="en-US"/>
          </a:p>
          <a:p>
            <a:r>
              <a:rPr lang="en-US" altLang="zh-CN"/>
              <a:t>userName</a:t>
            </a:r>
            <a:endParaRPr lang="zh-CN" altLang="en-US"/>
          </a:p>
        </p:txBody>
      </p:sp>
      <p:sp>
        <p:nvSpPr>
          <p:cNvPr id="69" name="文本框 68"/>
          <p:cNvSpPr txBox="1"/>
          <p:nvPr/>
        </p:nvSpPr>
        <p:spPr>
          <a:xfrm>
            <a:off x="5732780" y="1315085"/>
            <a:ext cx="6272530" cy="368300"/>
          </a:xfrm>
          <a:prstGeom prst="rect">
            <a:avLst/>
          </a:prstGeom>
          <a:noFill/>
        </p:spPr>
        <p:txBody>
          <a:bodyPr wrap="square" rtlCol="0" anchor="t">
            <a:spAutoFit/>
          </a:bodyPr>
          <a:p>
            <a:r>
              <a:rPr lang="zh-CN" altLang="en-US">
                <a:hlinkClick r:id="rId2" action="ppaction://hlinkfile"/>
              </a:rPr>
              <a:t>https://gitee.com/buptnetwork/spring-security-oauth-demo</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371" y="321814"/>
            <a:ext cx="6986452" cy="901970"/>
          </a:xfrm>
        </p:spPr>
        <p:txBody>
          <a:bodyPr/>
          <a:lstStyle/>
          <a:p>
            <a:r>
              <a:rPr lang="en-US" altLang="zh-CN" b="0" kern="1800" dirty="0">
                <a:latin typeface="Times New Roman" panose="02020603050405020304"/>
              </a:rPr>
              <a:t>3.3 </a:t>
            </a:r>
            <a:r>
              <a:rPr lang="en-US" altLang="zh-CN" b="0" kern="1800" dirty="0">
                <a:latin typeface="Times New Roman" panose="02020603050405020304"/>
                <a:sym typeface="+mn-ea"/>
              </a:rPr>
              <a:t>OAuth 2.0认证</a:t>
            </a:r>
            <a:endParaRPr lang="zh-CN" altLang="en-US" b="0" kern="1800" dirty="0">
              <a:latin typeface="Times New Roman" panose="02020603050405020304"/>
            </a:endParaRPr>
          </a:p>
        </p:txBody>
      </p:sp>
      <p:sp>
        <p:nvSpPr>
          <p:cNvPr id="3" name="文本框 2"/>
          <p:cNvSpPr txBox="1"/>
          <p:nvPr/>
        </p:nvSpPr>
        <p:spPr>
          <a:xfrm>
            <a:off x="250370" y="1223441"/>
            <a:ext cx="11551105" cy="2553335"/>
          </a:xfrm>
          <a:prstGeom prst="rect">
            <a:avLst/>
          </a:prstGeom>
          <a:noFill/>
        </p:spPr>
        <p:txBody>
          <a:bodyPr wrap="square" rtlCol="0">
            <a:spAutoFit/>
          </a:bodyPr>
          <a:lstStyle/>
          <a:p>
            <a:pPr marL="109855">
              <a:lnSpc>
                <a:spcPct val="150000"/>
              </a:lnSpc>
              <a:spcBef>
                <a:spcPts val="400"/>
              </a:spcBef>
              <a:buClr>
                <a:schemeClr val="accent1"/>
              </a:buClr>
              <a:buSzPct val="68000"/>
            </a:pPr>
            <a:endParaRPr lang="en-US" altLang="zh-CN" sz="2000" dirty="0"/>
          </a:p>
          <a:p>
            <a:pPr lvl="2" indent="0">
              <a:lnSpc>
                <a:spcPct val="150000"/>
              </a:lnSpc>
              <a:buFont typeface="+mj-lt"/>
              <a:buNone/>
            </a:pP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5" name="文本框 4"/>
          <p:cNvSpPr txBox="1"/>
          <p:nvPr/>
        </p:nvSpPr>
        <p:spPr>
          <a:xfrm>
            <a:off x="693420" y="1294765"/>
            <a:ext cx="2608580" cy="368300"/>
          </a:xfrm>
          <a:prstGeom prst="rect">
            <a:avLst/>
          </a:prstGeom>
          <a:noFill/>
        </p:spPr>
        <p:txBody>
          <a:bodyPr wrap="none" rtlCol="0">
            <a:spAutoFit/>
          </a:bodyPr>
          <a:p>
            <a:r>
              <a:rPr lang="en-US" altLang="zh-CN"/>
              <a:t>Spring OAuth 2.0 Demo</a:t>
            </a:r>
            <a:endParaRPr lang="en-US" altLang="zh-CN"/>
          </a:p>
        </p:txBody>
      </p:sp>
      <p:pic>
        <p:nvPicPr>
          <p:cNvPr id="4" name="图片 3"/>
          <p:cNvPicPr>
            <a:picLocks noChangeAspect="1"/>
          </p:cNvPicPr>
          <p:nvPr/>
        </p:nvPicPr>
        <p:blipFill>
          <a:blip r:embed="rId1"/>
          <a:stretch>
            <a:fillRect/>
          </a:stretch>
        </p:blipFill>
        <p:spPr>
          <a:xfrm>
            <a:off x="250190" y="1969770"/>
            <a:ext cx="11797665" cy="4020185"/>
          </a:xfrm>
          <a:prstGeom prst="rect">
            <a:avLst/>
          </a:prstGeom>
        </p:spPr>
      </p:pic>
      <p:sp>
        <p:nvSpPr>
          <p:cNvPr id="7" name="文本框 6"/>
          <p:cNvSpPr txBox="1"/>
          <p:nvPr/>
        </p:nvSpPr>
        <p:spPr>
          <a:xfrm>
            <a:off x="3065780" y="6174105"/>
            <a:ext cx="5706745" cy="368300"/>
          </a:xfrm>
          <a:prstGeom prst="rect">
            <a:avLst/>
          </a:prstGeom>
          <a:noFill/>
        </p:spPr>
        <p:txBody>
          <a:bodyPr wrap="square" rtlCol="0">
            <a:spAutoFit/>
          </a:bodyPr>
          <a:p>
            <a:r>
              <a:rPr lang="en-US" altLang="zh-CN"/>
              <a:t>OAuth</a:t>
            </a:r>
            <a:r>
              <a:rPr lang="zh-CN" altLang="en-US"/>
              <a:t>认证通过后可以进入首页，显示获取到的用户名</a:t>
            </a:r>
            <a:endParaRPr lang="zh-CN" altLang="en-US"/>
          </a:p>
        </p:txBody>
      </p:sp>
      <p:sp>
        <p:nvSpPr>
          <p:cNvPr id="8" name="文本框 7"/>
          <p:cNvSpPr txBox="1"/>
          <p:nvPr/>
        </p:nvSpPr>
        <p:spPr>
          <a:xfrm>
            <a:off x="5775325" y="1294765"/>
            <a:ext cx="6272530" cy="368300"/>
          </a:xfrm>
          <a:prstGeom prst="rect">
            <a:avLst/>
          </a:prstGeom>
          <a:noFill/>
        </p:spPr>
        <p:txBody>
          <a:bodyPr wrap="square" rtlCol="0" anchor="t">
            <a:spAutoFit/>
          </a:bodyPr>
          <a:p>
            <a:r>
              <a:rPr lang="zh-CN" altLang="en-US">
                <a:hlinkClick r:id="rId2" action="ppaction://hlinkfile"/>
              </a:rPr>
              <a:t>https://gitee.com/buptnetwork/spring-security-oauth-demo</a:t>
            </a:r>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371" y="321814"/>
            <a:ext cx="6986452" cy="901970"/>
          </a:xfrm>
        </p:spPr>
        <p:txBody>
          <a:bodyPr/>
          <a:lstStyle/>
          <a:p>
            <a:r>
              <a:rPr lang="en-US" altLang="zh-CN" b="0" kern="1800" dirty="0">
                <a:latin typeface="Times New Roman" panose="02020603050405020304"/>
              </a:rPr>
              <a:t>3.3 </a:t>
            </a:r>
            <a:r>
              <a:rPr lang="en-US" altLang="zh-CN" b="0" kern="1800" dirty="0">
                <a:latin typeface="Times New Roman" panose="02020603050405020304"/>
                <a:sym typeface="+mn-ea"/>
              </a:rPr>
              <a:t>OAuth 2.0认证</a:t>
            </a:r>
            <a:endParaRPr lang="zh-CN" altLang="en-US" b="0" kern="1800" dirty="0">
              <a:latin typeface="Times New Roman" panose="02020603050405020304"/>
            </a:endParaRPr>
          </a:p>
        </p:txBody>
      </p:sp>
      <p:sp>
        <p:nvSpPr>
          <p:cNvPr id="3" name="文本框 2"/>
          <p:cNvSpPr txBox="1"/>
          <p:nvPr/>
        </p:nvSpPr>
        <p:spPr>
          <a:xfrm>
            <a:off x="250370" y="1223441"/>
            <a:ext cx="11551105" cy="2553335"/>
          </a:xfrm>
          <a:prstGeom prst="rect">
            <a:avLst/>
          </a:prstGeom>
          <a:noFill/>
        </p:spPr>
        <p:txBody>
          <a:bodyPr wrap="square" rtlCol="0">
            <a:spAutoFit/>
          </a:bodyPr>
          <a:lstStyle/>
          <a:p>
            <a:pPr marL="109855">
              <a:lnSpc>
                <a:spcPct val="150000"/>
              </a:lnSpc>
              <a:spcBef>
                <a:spcPts val="400"/>
              </a:spcBef>
              <a:buClr>
                <a:schemeClr val="accent1"/>
              </a:buClr>
              <a:buSzPct val="68000"/>
            </a:pPr>
            <a:endParaRPr lang="en-US" altLang="zh-CN" sz="2000" dirty="0"/>
          </a:p>
          <a:p>
            <a:pPr lvl="2" indent="0">
              <a:lnSpc>
                <a:spcPct val="150000"/>
              </a:lnSpc>
              <a:buFont typeface="+mj-lt"/>
              <a:buNone/>
            </a:pP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5" name="文本框 4"/>
          <p:cNvSpPr txBox="1"/>
          <p:nvPr/>
        </p:nvSpPr>
        <p:spPr>
          <a:xfrm>
            <a:off x="693420" y="1294765"/>
            <a:ext cx="2608580" cy="368300"/>
          </a:xfrm>
          <a:prstGeom prst="rect">
            <a:avLst/>
          </a:prstGeom>
          <a:noFill/>
        </p:spPr>
        <p:txBody>
          <a:bodyPr wrap="none" rtlCol="0">
            <a:spAutoFit/>
          </a:bodyPr>
          <a:p>
            <a:r>
              <a:rPr lang="en-US" altLang="zh-CN"/>
              <a:t>Spring OAuth 2.0 Demo</a:t>
            </a:r>
            <a:endParaRPr lang="en-US" altLang="zh-CN"/>
          </a:p>
        </p:txBody>
      </p:sp>
      <p:pic>
        <p:nvPicPr>
          <p:cNvPr id="6" name="图片 5"/>
          <p:cNvPicPr>
            <a:picLocks noChangeAspect="1"/>
          </p:cNvPicPr>
          <p:nvPr/>
        </p:nvPicPr>
        <p:blipFill>
          <a:blip r:embed="rId1"/>
          <a:stretch>
            <a:fillRect/>
          </a:stretch>
        </p:blipFill>
        <p:spPr>
          <a:xfrm>
            <a:off x="2882265" y="2026285"/>
            <a:ext cx="5892800" cy="3390900"/>
          </a:xfrm>
          <a:prstGeom prst="rect">
            <a:avLst/>
          </a:prstGeom>
        </p:spPr>
      </p:pic>
      <p:sp>
        <p:nvSpPr>
          <p:cNvPr id="8" name="文本框 7"/>
          <p:cNvSpPr txBox="1"/>
          <p:nvPr/>
        </p:nvSpPr>
        <p:spPr>
          <a:xfrm>
            <a:off x="4986655" y="5780405"/>
            <a:ext cx="1097280" cy="368300"/>
          </a:xfrm>
          <a:prstGeom prst="rect">
            <a:avLst/>
          </a:prstGeom>
          <a:noFill/>
        </p:spPr>
        <p:txBody>
          <a:bodyPr wrap="none" rtlCol="0">
            <a:spAutoFit/>
          </a:bodyPr>
          <a:p>
            <a:r>
              <a:rPr lang="zh-CN" altLang="en-US"/>
              <a:t>登录页面</a:t>
            </a:r>
            <a:endParaRPr lang="zh-CN" altLang="en-US"/>
          </a:p>
        </p:txBody>
      </p:sp>
      <p:sp>
        <p:nvSpPr>
          <p:cNvPr id="9" name="文本框 8"/>
          <p:cNvSpPr txBox="1"/>
          <p:nvPr/>
        </p:nvSpPr>
        <p:spPr>
          <a:xfrm>
            <a:off x="5830570" y="1294765"/>
            <a:ext cx="6272530" cy="368300"/>
          </a:xfrm>
          <a:prstGeom prst="rect">
            <a:avLst/>
          </a:prstGeom>
          <a:noFill/>
        </p:spPr>
        <p:txBody>
          <a:bodyPr wrap="square" rtlCol="0" anchor="t">
            <a:spAutoFit/>
          </a:bodyPr>
          <a:p>
            <a:r>
              <a:rPr lang="zh-CN" altLang="en-US">
                <a:hlinkClick r:id="rId2" action="ppaction://hlinkfile"/>
              </a:rPr>
              <a:t>https://gitee.com/buptnetwork/spring-security-oauth-demo</a:t>
            </a: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371" y="321814"/>
            <a:ext cx="6986452" cy="901970"/>
          </a:xfrm>
        </p:spPr>
        <p:txBody>
          <a:bodyPr/>
          <a:lstStyle/>
          <a:p>
            <a:r>
              <a:rPr lang="en-US" altLang="zh-CN" b="0" kern="1800" dirty="0">
                <a:latin typeface="Times New Roman" panose="02020603050405020304"/>
              </a:rPr>
              <a:t>3.3 </a:t>
            </a:r>
            <a:r>
              <a:rPr lang="en-US" altLang="zh-CN" b="0" kern="1800" dirty="0">
                <a:latin typeface="Times New Roman" panose="02020603050405020304"/>
                <a:sym typeface="+mn-ea"/>
              </a:rPr>
              <a:t>OAuth 2.0认证</a:t>
            </a:r>
            <a:endParaRPr lang="zh-CN" altLang="en-US" b="0" kern="1800" dirty="0">
              <a:latin typeface="Times New Roman" panose="02020603050405020304"/>
            </a:endParaRPr>
          </a:p>
        </p:txBody>
      </p:sp>
      <p:sp>
        <p:nvSpPr>
          <p:cNvPr id="3" name="文本框 2"/>
          <p:cNvSpPr txBox="1"/>
          <p:nvPr/>
        </p:nvSpPr>
        <p:spPr>
          <a:xfrm>
            <a:off x="250370" y="1210741"/>
            <a:ext cx="11551105" cy="2553335"/>
          </a:xfrm>
          <a:prstGeom prst="rect">
            <a:avLst/>
          </a:prstGeom>
          <a:noFill/>
        </p:spPr>
        <p:txBody>
          <a:bodyPr wrap="square" rtlCol="0">
            <a:spAutoFit/>
          </a:bodyPr>
          <a:lstStyle/>
          <a:p>
            <a:pPr marL="109855">
              <a:lnSpc>
                <a:spcPct val="150000"/>
              </a:lnSpc>
              <a:spcBef>
                <a:spcPts val="400"/>
              </a:spcBef>
              <a:buClr>
                <a:schemeClr val="accent1"/>
              </a:buClr>
              <a:buSzPct val="68000"/>
            </a:pPr>
            <a:endParaRPr lang="en-US" altLang="zh-CN" sz="2000" dirty="0"/>
          </a:p>
          <a:p>
            <a:pPr lvl="2" indent="0">
              <a:lnSpc>
                <a:spcPct val="150000"/>
              </a:lnSpc>
              <a:buFont typeface="+mj-lt"/>
              <a:buNone/>
            </a:pP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5" name="文本框 4"/>
          <p:cNvSpPr txBox="1"/>
          <p:nvPr/>
        </p:nvSpPr>
        <p:spPr>
          <a:xfrm>
            <a:off x="693420" y="1294765"/>
            <a:ext cx="2608580" cy="368300"/>
          </a:xfrm>
          <a:prstGeom prst="rect">
            <a:avLst/>
          </a:prstGeom>
          <a:noFill/>
        </p:spPr>
        <p:txBody>
          <a:bodyPr wrap="none" rtlCol="0">
            <a:spAutoFit/>
          </a:bodyPr>
          <a:p>
            <a:r>
              <a:rPr lang="en-US" altLang="zh-CN"/>
              <a:t>Spring OAuth 2.0 Demo</a:t>
            </a:r>
            <a:endParaRPr lang="en-US" altLang="zh-CN"/>
          </a:p>
        </p:txBody>
      </p:sp>
      <p:sp>
        <p:nvSpPr>
          <p:cNvPr id="8" name="文本框 7"/>
          <p:cNvSpPr txBox="1"/>
          <p:nvPr/>
        </p:nvSpPr>
        <p:spPr>
          <a:xfrm>
            <a:off x="4973955" y="6036310"/>
            <a:ext cx="1744980" cy="368300"/>
          </a:xfrm>
          <a:prstGeom prst="rect">
            <a:avLst/>
          </a:prstGeom>
          <a:noFill/>
        </p:spPr>
        <p:txBody>
          <a:bodyPr wrap="none" rtlCol="0">
            <a:spAutoFit/>
          </a:bodyPr>
          <a:p>
            <a:r>
              <a:rPr lang="en-US" altLang="zh-CN"/>
              <a:t>OAuth</a:t>
            </a:r>
            <a:r>
              <a:rPr lang="zh-CN" altLang="en-US"/>
              <a:t>授权页面</a:t>
            </a:r>
            <a:endParaRPr lang="zh-CN" altLang="en-US"/>
          </a:p>
        </p:txBody>
      </p:sp>
      <p:pic>
        <p:nvPicPr>
          <p:cNvPr id="4" name="图片 3"/>
          <p:cNvPicPr>
            <a:picLocks noChangeAspect="1"/>
          </p:cNvPicPr>
          <p:nvPr/>
        </p:nvPicPr>
        <p:blipFill>
          <a:blip r:embed="rId1"/>
          <a:stretch>
            <a:fillRect/>
          </a:stretch>
        </p:blipFill>
        <p:spPr>
          <a:xfrm>
            <a:off x="1604010" y="1918335"/>
            <a:ext cx="8217535" cy="3862705"/>
          </a:xfrm>
          <a:prstGeom prst="rect">
            <a:avLst/>
          </a:prstGeom>
        </p:spPr>
      </p:pic>
      <p:sp>
        <p:nvSpPr>
          <p:cNvPr id="7" name="文本框 6"/>
          <p:cNvSpPr txBox="1"/>
          <p:nvPr/>
        </p:nvSpPr>
        <p:spPr>
          <a:xfrm>
            <a:off x="5766435" y="1294765"/>
            <a:ext cx="6272530" cy="368300"/>
          </a:xfrm>
          <a:prstGeom prst="rect">
            <a:avLst/>
          </a:prstGeom>
          <a:noFill/>
        </p:spPr>
        <p:txBody>
          <a:bodyPr wrap="square" rtlCol="0" anchor="t">
            <a:spAutoFit/>
          </a:bodyPr>
          <a:p>
            <a:r>
              <a:rPr lang="zh-CN" altLang="en-US">
                <a:hlinkClick r:id="rId2" action="ppaction://hlinkfile"/>
              </a:rPr>
              <a:t>https://gitee.com/buptnetwork/spring-security-oauth-demo</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3.1 </a:t>
            </a:r>
            <a:r>
              <a:rPr lang="en-US" altLang="zh-CN" b="0" kern="1800" dirty="0">
                <a:latin typeface="Times New Roman" panose="02020603050405020304"/>
                <a:sym typeface="+mn-ea"/>
              </a:rPr>
              <a:t>Web</a:t>
            </a:r>
            <a:r>
              <a:rPr lang="zh-CN" altLang="en-US" b="0" kern="1800" dirty="0">
                <a:latin typeface="Times New Roman" panose="02020603050405020304"/>
                <a:sym typeface="+mn-ea"/>
              </a:rPr>
              <a:t>身份验证</a:t>
            </a:r>
            <a:r>
              <a:rPr lang="en-US" altLang="zh-CN" b="0" kern="1800" dirty="0">
                <a:latin typeface="Times New Roman" panose="02020603050405020304"/>
                <a:sym typeface="+mn-ea"/>
              </a:rPr>
              <a:t>与授权概述</a:t>
            </a:r>
            <a:endParaRPr lang="zh-CN" altLang="en-US" b="0" kern="1800" dirty="0">
              <a:latin typeface="Times New Roman" panose="02020603050405020304"/>
            </a:endParaRPr>
          </a:p>
        </p:txBody>
      </p:sp>
      <p:sp>
        <p:nvSpPr>
          <p:cNvPr id="3" name="文本框 2"/>
          <p:cNvSpPr txBox="1"/>
          <p:nvPr/>
        </p:nvSpPr>
        <p:spPr>
          <a:xfrm>
            <a:off x="250370" y="1223784"/>
            <a:ext cx="9603313" cy="4246245"/>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     Web</a:t>
            </a:r>
            <a:r>
              <a:rPr lang="zh-CN" altLang="en-US" sz="2000" dirty="0">
                <a:sym typeface="+mn-ea"/>
              </a:rPr>
              <a:t>系统常用的身份</a:t>
            </a:r>
            <a:r>
              <a:rPr lang="zh-CN" altLang="en-US" sz="2000" dirty="0">
                <a:sym typeface="+mn-ea"/>
              </a:rPr>
              <a:t>验证机制有以下几种：</a:t>
            </a:r>
            <a:endParaRPr lang="en-US" altLang="zh-CN" sz="2000" dirty="0"/>
          </a:p>
          <a:p>
            <a:pPr marL="800100" lvl="1" indent="-342900">
              <a:lnSpc>
                <a:spcPct val="150000"/>
              </a:lnSpc>
              <a:buFont typeface="Wingdings" panose="05000000000000000000" pitchFamily="2" charset="2"/>
              <a:buChar char="Ø"/>
            </a:pPr>
            <a:r>
              <a:rPr lang="en-US" altLang="zh-CN" sz="2000" dirty="0"/>
              <a:t>Token </a:t>
            </a:r>
            <a:r>
              <a:rPr lang="zh-CN" altLang="en-US" sz="2000" dirty="0"/>
              <a:t>验证</a:t>
            </a:r>
            <a:endParaRPr lang="en-US" altLang="zh-CN" sz="2000" dirty="0"/>
          </a:p>
          <a:p>
            <a:pPr lvl="2">
              <a:lnSpc>
                <a:spcPct val="150000"/>
              </a:lnSpc>
            </a:pPr>
            <a:r>
              <a:rPr lang="en-US" altLang="zh-CN" sz="2000" dirty="0"/>
              <a:t>1. </a:t>
            </a:r>
            <a:r>
              <a:rPr lang="zh-CN" altLang="en-US" sz="2000" dirty="0"/>
              <a:t>客户端使用用户名跟密码请求登录  </a:t>
            </a:r>
            <a:endParaRPr lang="en-US" altLang="zh-CN" sz="2000" dirty="0"/>
          </a:p>
          <a:p>
            <a:pPr lvl="2">
              <a:lnSpc>
                <a:spcPct val="150000"/>
              </a:lnSpc>
            </a:pPr>
            <a:r>
              <a:rPr lang="en-US" altLang="zh-CN" sz="2000" dirty="0"/>
              <a:t> 2. </a:t>
            </a:r>
            <a:r>
              <a:rPr lang="zh-CN" altLang="en-US" sz="2000" dirty="0"/>
              <a:t>服务端收到请求，去验证用户名与密码  </a:t>
            </a:r>
            <a:endParaRPr lang="en-US" altLang="zh-CN" sz="2000" dirty="0"/>
          </a:p>
          <a:p>
            <a:pPr lvl="2">
              <a:lnSpc>
                <a:spcPct val="150000"/>
              </a:lnSpc>
            </a:pPr>
            <a:r>
              <a:rPr lang="en-US" altLang="zh-CN" sz="2000" dirty="0"/>
              <a:t> 3. </a:t>
            </a:r>
            <a:r>
              <a:rPr lang="zh-CN" altLang="en-US" sz="2000" dirty="0"/>
              <a:t>验证成功后，服务端签发一个</a:t>
            </a:r>
            <a:r>
              <a:rPr lang="en-US" altLang="zh-CN" sz="2000" dirty="0"/>
              <a:t>Token</a:t>
            </a:r>
            <a:endParaRPr lang="en-US" altLang="zh-CN" sz="2000" dirty="0"/>
          </a:p>
          <a:p>
            <a:pPr lvl="2">
              <a:lnSpc>
                <a:spcPct val="150000"/>
              </a:lnSpc>
            </a:pPr>
            <a:r>
              <a:rPr lang="zh-CN" altLang="en-US" sz="2000" dirty="0"/>
              <a:t> </a:t>
            </a:r>
            <a:r>
              <a:rPr lang="en-US" altLang="zh-CN" sz="2000" dirty="0"/>
              <a:t>4. </a:t>
            </a:r>
            <a:r>
              <a:rPr lang="zh-CN" altLang="en-US" sz="2000" dirty="0"/>
              <a:t>客户端收到 </a:t>
            </a:r>
            <a:r>
              <a:rPr lang="en-US" altLang="zh-CN" sz="2000" dirty="0"/>
              <a:t>Token </a:t>
            </a:r>
            <a:r>
              <a:rPr lang="zh-CN" altLang="en-US" sz="2000" dirty="0"/>
              <a:t>以后存储在 </a:t>
            </a:r>
            <a:r>
              <a:rPr lang="en-US" altLang="zh-CN" sz="2000" dirty="0"/>
              <a:t>Cookie </a:t>
            </a:r>
            <a:r>
              <a:rPr lang="zh-CN" altLang="en-US" sz="2000" dirty="0"/>
              <a:t>里或者 </a:t>
            </a:r>
            <a:r>
              <a:rPr lang="en-US" altLang="zh-CN" sz="2000" dirty="0"/>
              <a:t>Local Storage </a:t>
            </a:r>
            <a:r>
              <a:rPr lang="zh-CN" altLang="en-US" sz="2000" dirty="0"/>
              <a:t>里 </a:t>
            </a:r>
            <a:endParaRPr lang="en-US" altLang="zh-CN" sz="2000" dirty="0"/>
          </a:p>
          <a:p>
            <a:pPr lvl="2">
              <a:lnSpc>
                <a:spcPct val="150000"/>
              </a:lnSpc>
            </a:pPr>
            <a:r>
              <a:rPr lang="zh-CN" altLang="en-US" sz="2000" dirty="0"/>
              <a:t> </a:t>
            </a:r>
            <a:r>
              <a:rPr lang="en-US" altLang="zh-CN" sz="2000" dirty="0"/>
              <a:t>5. </a:t>
            </a:r>
            <a:r>
              <a:rPr lang="zh-CN" altLang="en-US" sz="2000" dirty="0"/>
              <a:t>客户端每次向服务端请求资源的时候需要带着服务端签发的</a:t>
            </a:r>
            <a:r>
              <a:rPr lang="en-US" altLang="zh-CN" sz="2000" dirty="0"/>
              <a:t>Token  </a:t>
            </a:r>
            <a:endParaRPr lang="en-US" altLang="zh-CN" sz="2000" dirty="0"/>
          </a:p>
          <a:p>
            <a:pPr lvl="2">
              <a:lnSpc>
                <a:spcPct val="150000"/>
              </a:lnSpc>
            </a:pPr>
            <a:r>
              <a:rPr lang="en-US" altLang="zh-CN" sz="2000" dirty="0"/>
              <a:t> 6. </a:t>
            </a:r>
            <a:r>
              <a:rPr lang="zh-CN" altLang="en-US" sz="2000" dirty="0"/>
              <a:t>服务端收到请求，然后去验证客户端请求里面带着的</a:t>
            </a:r>
            <a:r>
              <a:rPr lang="en-US" altLang="zh-CN" sz="2000" dirty="0"/>
              <a:t>Token</a:t>
            </a:r>
            <a:r>
              <a:rPr lang="zh-CN" altLang="en-US" sz="2000" dirty="0"/>
              <a:t>，如果验证成功，就向客户端返回请求的数据</a:t>
            </a:r>
            <a:endParaRPr lang="en-US" altLang="zh-CN" sz="2000" dirty="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3.1 </a:t>
            </a:r>
            <a:r>
              <a:rPr lang="en-US" altLang="zh-CN" b="0" kern="1800" dirty="0">
                <a:latin typeface="Times New Roman" panose="02020603050405020304"/>
                <a:sym typeface="+mn-ea"/>
              </a:rPr>
              <a:t>Web</a:t>
            </a:r>
            <a:r>
              <a:rPr lang="zh-CN" altLang="en-US" b="0" kern="1800" dirty="0">
                <a:latin typeface="Times New Roman" panose="02020603050405020304"/>
                <a:sym typeface="+mn-ea"/>
              </a:rPr>
              <a:t>身份验证</a:t>
            </a:r>
            <a:r>
              <a:rPr lang="en-US" altLang="zh-CN" b="0" kern="1800" dirty="0">
                <a:latin typeface="Times New Roman" panose="02020603050405020304"/>
                <a:sym typeface="+mn-ea"/>
              </a:rPr>
              <a:t>与授权概述</a:t>
            </a:r>
            <a:endParaRPr lang="zh-CN" altLang="en-US" b="0" kern="1800" dirty="0">
              <a:latin typeface="Times New Roman" panose="02020603050405020304"/>
            </a:endParaRPr>
          </a:p>
        </p:txBody>
      </p:sp>
      <p:sp>
        <p:nvSpPr>
          <p:cNvPr id="3" name="文本框 2"/>
          <p:cNvSpPr txBox="1"/>
          <p:nvPr/>
        </p:nvSpPr>
        <p:spPr>
          <a:xfrm>
            <a:off x="250190" y="1223645"/>
            <a:ext cx="11170920" cy="1014730"/>
          </a:xfrm>
          <a:prstGeom prst="rect">
            <a:avLst/>
          </a:prstGeom>
          <a:noFill/>
        </p:spPr>
        <p:txBody>
          <a:bodyPr wrap="square" rtlCol="0">
            <a:spAutoFit/>
          </a:bodyPr>
          <a:lstStyle/>
          <a:p>
            <a:pPr marL="800100" lvl="1" indent="-342900">
              <a:lnSpc>
                <a:spcPct val="150000"/>
              </a:lnSpc>
              <a:buFont typeface="Wingdings" panose="05000000000000000000" pitchFamily="2" charset="2"/>
              <a:buChar char="Ø"/>
            </a:pPr>
            <a:r>
              <a:rPr lang="en-US" altLang="zh-CN" sz="2000" dirty="0">
                <a:sym typeface="+mn-ea"/>
              </a:rPr>
              <a:t>JWT(</a:t>
            </a:r>
            <a:r>
              <a:rPr lang="en-US" altLang="zh-CN" sz="2000" dirty="0" err="1">
                <a:solidFill>
                  <a:srgbClr val="FF0000"/>
                </a:solidFill>
                <a:sym typeface="+mn-ea"/>
              </a:rPr>
              <a:t>J</a:t>
            </a:r>
            <a:r>
              <a:rPr lang="en-US" altLang="zh-CN" sz="2000" dirty="0" err="1">
                <a:sym typeface="+mn-ea"/>
              </a:rPr>
              <a:t>son</a:t>
            </a:r>
            <a:r>
              <a:rPr lang="en-US" altLang="zh-CN" sz="2000" dirty="0">
                <a:sym typeface="+mn-ea"/>
              </a:rPr>
              <a:t> </a:t>
            </a:r>
            <a:r>
              <a:rPr lang="en-US" altLang="zh-CN" sz="2000" dirty="0">
                <a:solidFill>
                  <a:srgbClr val="FF0000"/>
                </a:solidFill>
                <a:sym typeface="+mn-ea"/>
              </a:rPr>
              <a:t>W</a:t>
            </a:r>
            <a:r>
              <a:rPr lang="en-US" altLang="zh-CN" sz="2000" dirty="0">
                <a:sym typeface="+mn-ea"/>
              </a:rPr>
              <a:t>eb </a:t>
            </a:r>
            <a:r>
              <a:rPr lang="en-US" altLang="zh-CN" sz="2000" dirty="0">
                <a:solidFill>
                  <a:srgbClr val="FF0000"/>
                </a:solidFill>
                <a:sym typeface="+mn-ea"/>
              </a:rPr>
              <a:t>T</a:t>
            </a:r>
            <a:r>
              <a:rPr lang="en-US" altLang="zh-CN" sz="2000" dirty="0">
                <a:sym typeface="+mn-ea"/>
              </a:rPr>
              <a:t>oken)</a:t>
            </a:r>
            <a:r>
              <a:rPr lang="zh-CN" altLang="en-US" sz="2000" dirty="0">
                <a:sym typeface="+mn-ea"/>
              </a:rPr>
              <a:t>是一个基于RFC7519的开放数据标准，适用于分布式场景、跨域认证。</a:t>
            </a:r>
            <a:endParaRPr lang="en-US" altLang="zh-CN" sz="2000" dirty="0"/>
          </a:p>
        </p:txBody>
      </p:sp>
      <p:pic>
        <p:nvPicPr>
          <p:cNvPr id="6" name="图片 5"/>
          <p:cNvPicPr>
            <a:picLocks noChangeAspect="1"/>
          </p:cNvPicPr>
          <p:nvPr/>
        </p:nvPicPr>
        <p:blipFill>
          <a:blip r:embed="rId1"/>
          <a:stretch>
            <a:fillRect/>
          </a:stretch>
        </p:blipFill>
        <p:spPr>
          <a:xfrm>
            <a:off x="1819910" y="2238375"/>
            <a:ext cx="8032115" cy="45307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3.1 </a:t>
            </a:r>
            <a:r>
              <a:rPr lang="en-US" altLang="zh-CN" b="0" kern="1800" dirty="0">
                <a:latin typeface="Times New Roman" panose="02020603050405020304"/>
                <a:sym typeface="+mn-ea"/>
              </a:rPr>
              <a:t>Web</a:t>
            </a:r>
            <a:r>
              <a:rPr lang="zh-CN" altLang="en-US" b="0" kern="1800" dirty="0">
                <a:latin typeface="Times New Roman" panose="02020603050405020304"/>
                <a:sym typeface="+mn-ea"/>
              </a:rPr>
              <a:t>身份验证</a:t>
            </a:r>
            <a:r>
              <a:rPr lang="en-US" altLang="zh-CN" b="0" kern="1800" dirty="0">
                <a:latin typeface="Times New Roman" panose="02020603050405020304"/>
                <a:sym typeface="+mn-ea"/>
              </a:rPr>
              <a:t>与授权概述</a:t>
            </a:r>
            <a:endParaRPr lang="zh-CN" altLang="en-US" b="0" kern="1800" dirty="0">
              <a:latin typeface="Times New Roman" panose="02020603050405020304"/>
            </a:endParaRPr>
          </a:p>
        </p:txBody>
      </p:sp>
      <p:sp>
        <p:nvSpPr>
          <p:cNvPr id="3" name="文本框 2"/>
          <p:cNvSpPr txBox="1"/>
          <p:nvPr/>
        </p:nvSpPr>
        <p:spPr>
          <a:xfrm>
            <a:off x="250190" y="1223645"/>
            <a:ext cx="11069320" cy="2861310"/>
          </a:xfrm>
          <a:prstGeom prst="rect">
            <a:avLst/>
          </a:prstGeom>
          <a:noFill/>
        </p:spPr>
        <p:txBody>
          <a:bodyPr wrap="square" rtlCol="0">
            <a:spAutoFit/>
          </a:bodyPr>
          <a:lstStyle/>
          <a:p>
            <a:pPr marL="800100" lvl="1" indent="-342900">
              <a:lnSpc>
                <a:spcPct val="150000"/>
              </a:lnSpc>
              <a:buFont typeface="Wingdings" panose="05000000000000000000" pitchFamily="2" charset="2"/>
              <a:buChar char="Ø"/>
            </a:pPr>
            <a:r>
              <a:rPr lang="en-US" altLang="zh-CN" sz="2000" dirty="0"/>
              <a:t>JWT(</a:t>
            </a:r>
            <a:r>
              <a:rPr lang="en-US" altLang="zh-CN" sz="2000" dirty="0" err="1">
                <a:solidFill>
                  <a:srgbClr val="FF0000"/>
                </a:solidFill>
              </a:rPr>
              <a:t>J</a:t>
            </a:r>
            <a:r>
              <a:rPr lang="en-US" altLang="zh-CN" sz="2000" dirty="0" err="1"/>
              <a:t>son</a:t>
            </a:r>
            <a:r>
              <a:rPr lang="en-US" altLang="zh-CN" sz="2000" dirty="0"/>
              <a:t> </a:t>
            </a:r>
            <a:r>
              <a:rPr lang="en-US" altLang="zh-CN" sz="2000" dirty="0">
                <a:solidFill>
                  <a:srgbClr val="FF0000"/>
                </a:solidFill>
              </a:rPr>
              <a:t>W</a:t>
            </a:r>
            <a:r>
              <a:rPr lang="en-US" altLang="zh-CN" sz="2000" dirty="0"/>
              <a:t>eb </a:t>
            </a:r>
            <a:r>
              <a:rPr lang="en-US" altLang="zh-CN" sz="2000" dirty="0">
                <a:solidFill>
                  <a:srgbClr val="FF0000"/>
                </a:solidFill>
              </a:rPr>
              <a:t>T</a:t>
            </a:r>
            <a:r>
              <a:rPr lang="en-US" altLang="zh-CN" sz="2000" dirty="0"/>
              <a:t>oken)</a:t>
            </a:r>
            <a:r>
              <a:rPr lang="zh-CN" altLang="en-US" sz="2000" dirty="0">
                <a:sym typeface="+mn-ea"/>
              </a:rPr>
              <a:t>是一个基于RFC7519的开放数据标准，适用于分布式场景、跨域认证。</a:t>
            </a:r>
            <a:endParaRPr lang="zh-CN" altLang="en-US" sz="2000" dirty="0">
              <a:sym typeface="+mn-ea"/>
            </a:endParaRPr>
          </a:p>
          <a:p>
            <a:pPr marL="800100" lvl="1" indent="-342900">
              <a:lnSpc>
                <a:spcPct val="150000"/>
              </a:lnSpc>
              <a:buFont typeface="Wingdings" panose="05000000000000000000" pitchFamily="2" charset="2"/>
              <a:buChar char="Ø"/>
            </a:pPr>
            <a:r>
              <a:rPr lang="zh-CN" altLang="en-US" sz="2000" dirty="0">
                <a:sym typeface="+mn-ea"/>
              </a:rPr>
              <a:t>JWT通常有HEADER (头)，PAYLOAD (有效载荷)和SIGNATURE (签名)三个部分组成，三者之间使用“.”链接。</a:t>
            </a:r>
            <a:endParaRPr lang="zh-CN" altLang="en-US" sz="2000" dirty="0">
              <a:sym typeface="+mn-ea"/>
            </a:endParaRPr>
          </a:p>
          <a:p>
            <a:pPr marL="800100" lvl="1" indent="-342900">
              <a:lnSpc>
                <a:spcPct val="150000"/>
              </a:lnSpc>
              <a:buFont typeface="Wingdings" panose="05000000000000000000" pitchFamily="2" charset="2"/>
              <a:buChar char="Ø"/>
            </a:pPr>
            <a:r>
              <a:rPr lang="zh-CN" altLang="en-US" sz="2000" dirty="0"/>
              <a:t>通过“</a:t>
            </a:r>
            <a:r>
              <a:rPr lang="zh-CN" altLang="en-US" sz="2000" dirty="0">
                <a:sym typeface="+mn-ea"/>
              </a:rPr>
              <a:t>SIGNATURE (签名）</a:t>
            </a:r>
            <a:r>
              <a:rPr lang="zh-CN" altLang="en-US" sz="2000" dirty="0"/>
              <a:t>”</a:t>
            </a:r>
            <a:r>
              <a:rPr lang="en-US" altLang="zh-CN" sz="2000" dirty="0"/>
              <a:t>进行校验，一般可采用HMAC算法、RSA或者ECDSA的公钥/私钥对数据进行签名操作。</a:t>
            </a:r>
            <a:endParaRPr lang="en-US" altLang="zh-CN" sz="2000" dirty="0"/>
          </a:p>
        </p:txBody>
      </p:sp>
      <p:pic>
        <p:nvPicPr>
          <p:cNvPr id="5" name="图片 4"/>
          <p:cNvPicPr>
            <a:picLocks noChangeAspect="1"/>
          </p:cNvPicPr>
          <p:nvPr/>
        </p:nvPicPr>
        <p:blipFill>
          <a:blip r:embed="rId1"/>
          <a:stretch>
            <a:fillRect/>
          </a:stretch>
        </p:blipFill>
        <p:spPr>
          <a:xfrm>
            <a:off x="600075" y="4466590"/>
            <a:ext cx="10719435" cy="1966595"/>
          </a:xfrm>
          <a:prstGeom prst="rect">
            <a:avLst/>
          </a:prstGeom>
        </p:spPr>
      </p:pic>
    </p:spTree>
  </p:cSld>
  <p:clrMapOvr>
    <a:masterClrMapping/>
  </p:clrMapOvr>
</p:sld>
</file>

<file path=ppt/tags/tag1.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碧海蓝天">
      <a:dk1>
        <a:srgbClr val="000000"/>
      </a:dk1>
      <a:lt1>
        <a:srgbClr val="FFFFFF"/>
      </a:lt1>
      <a:dk2>
        <a:srgbClr val="17406D"/>
      </a:dk2>
      <a:lt2>
        <a:srgbClr val="DBEFF9"/>
      </a:lt2>
      <a:accent1>
        <a:srgbClr val="0080CB"/>
      </a:accent1>
      <a:accent2>
        <a:srgbClr val="0080CB"/>
      </a:accent2>
      <a:accent3>
        <a:srgbClr val="0BD0D9"/>
      </a:accent3>
      <a:accent4>
        <a:srgbClr val="C9C9C9"/>
      </a:accent4>
      <a:accent5>
        <a:srgbClr val="7CCA62"/>
      </a:accent5>
      <a:accent6>
        <a:srgbClr val="F49100"/>
      </a:accent6>
      <a:hlink>
        <a:srgbClr val="F49100"/>
      </a:hlink>
      <a:folHlink>
        <a:srgbClr val="85DFD0"/>
      </a:folHlink>
    </a:clrScheme>
    <a:fontScheme name="自定义 6">
      <a:majorFont>
        <a:latin typeface="Arial"/>
        <a:ea typeface="微软雅黑 Light"/>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10240</Words>
  <Application>WPS 演示</Application>
  <PresentationFormat>宽屏</PresentationFormat>
  <Paragraphs>718</Paragraphs>
  <Slides>68</Slides>
  <Notes>1</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68</vt:i4>
      </vt:variant>
    </vt:vector>
  </HeadingPairs>
  <TitlesOfParts>
    <vt:vector size="94" baseType="lpstr">
      <vt:lpstr>Arial</vt:lpstr>
      <vt:lpstr>宋体</vt:lpstr>
      <vt:lpstr>Wingdings</vt:lpstr>
      <vt:lpstr>微软雅黑 Light</vt:lpstr>
      <vt:lpstr>汉仪中黑KW</vt:lpstr>
      <vt:lpstr>华文细黑</vt:lpstr>
      <vt:lpstr>黑体-简</vt:lpstr>
      <vt:lpstr>Lao UI</vt:lpstr>
      <vt:lpstr>Calibri</vt:lpstr>
      <vt:lpstr>Verdana</vt:lpstr>
      <vt:lpstr>汉仪书宋二KW</vt:lpstr>
      <vt:lpstr>Times New Roman</vt:lpstr>
      <vt:lpstr>Arial Bold</vt:lpstr>
      <vt:lpstr>微软雅黑</vt:lpstr>
      <vt:lpstr>汉仪旗黑</vt:lpstr>
      <vt:lpstr>微软雅黑</vt:lpstr>
      <vt:lpstr>Helvetica Neue</vt:lpstr>
      <vt:lpstr>苹方-简</vt:lpstr>
      <vt:lpstr>宋体</vt:lpstr>
      <vt:lpstr>Arial Unicode MS</vt:lpstr>
      <vt:lpstr>微软雅黑 Light</vt:lpstr>
      <vt:lpstr/>
      <vt:lpstr>Times New Roman</vt:lpstr>
      <vt:lpstr>Wingdings</vt:lpstr>
      <vt:lpstr>华文细黑</vt:lpstr>
      <vt:lpstr>Office 主题</vt:lpstr>
      <vt:lpstr>PowerPoint 演示文稿</vt:lpstr>
      <vt:lpstr>第3章 Web身份验证与授权框架</vt:lpstr>
      <vt:lpstr>3.1 Web身份验证与授权概述</vt:lpstr>
      <vt:lpstr>3.1 Web身份验证与授权概述</vt:lpstr>
      <vt:lpstr>3.1 Web身份验证与授权概述</vt:lpstr>
      <vt:lpstr>3.1 Web身份验证与授权概述</vt:lpstr>
      <vt:lpstr>3.1 Web身份验证与授权概述</vt:lpstr>
      <vt:lpstr>3.1 Web身份验证与授权概述</vt:lpstr>
      <vt:lpstr>3.1 Web身份验证与授权概述</vt:lpstr>
      <vt:lpstr>3.1 Web身份验证与授权概述</vt:lpstr>
      <vt:lpstr>3.1 Web身份验证与授权概述</vt:lpstr>
      <vt:lpstr>3.1 Web身份验证与授权概述</vt:lpstr>
      <vt:lpstr>3.1 Web身份验证与授权概述</vt:lpstr>
      <vt:lpstr>3.1 Web身份验证与授权概述</vt:lpstr>
      <vt:lpstr>3.1 Web身份验证与授权概述</vt:lpstr>
      <vt:lpstr>3.1 Web身份验证与授权概述</vt:lpstr>
      <vt:lpstr>3.1 Web身份验证与授权概述</vt:lpstr>
      <vt:lpstr>3.1 Web身份验证与授权概述</vt:lpstr>
      <vt:lpstr>3.1 Web身份验证与授权概述</vt:lpstr>
      <vt:lpstr>3.1 Web身份验证与授权概述</vt:lpstr>
      <vt:lpstr>3.1 Web身份验证与授权概述</vt:lpstr>
      <vt:lpstr>3.1 Web身份验证与授权概述</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3.2 Spring Security框架实践</vt:lpstr>
      <vt:lpstr>3.3 OAuth 2.0认证</vt:lpstr>
      <vt:lpstr>3.3 OAuth 2.0认证</vt:lpstr>
      <vt:lpstr>3.3 OAuth 2.0认证</vt:lpstr>
      <vt:lpstr>3.3 OAuth 2.0认证</vt:lpstr>
      <vt:lpstr>3.3 OAuth 2.0认证</vt:lpstr>
      <vt:lpstr>3.3 OAuth 2.0认证</vt:lpstr>
      <vt:lpstr>3.3 OAuth 2.0认证</vt:lpstr>
      <vt:lpstr>3.3 OAuth 2.0认证</vt:lpstr>
      <vt:lpstr>3.3 OAuth 2.0认证</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rainysun</cp:lastModifiedBy>
  <cp:revision>697</cp:revision>
  <dcterms:created xsi:type="dcterms:W3CDTF">2023-03-27T14:46:41Z</dcterms:created>
  <dcterms:modified xsi:type="dcterms:W3CDTF">2023-03-27T14:46:41Z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2052-4.4.1.7360</vt:lpwstr>
  </property>
  <property fmtid="{D5CDD505-2E9C-101B-9397-08002B2CF9AE}" pid="3" name="ICV">
    <vt:lpwstr>10F189CACFA95B777E141864FBE0864A</vt:lpwstr>
  </property>
</Properties>
</file>